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33"/>
  </p:notesMasterIdLst>
  <p:sldIdLst>
    <p:sldId id="256" r:id="rId2"/>
    <p:sldId id="260" r:id="rId3"/>
    <p:sldId id="319" r:id="rId4"/>
    <p:sldId id="320" r:id="rId5"/>
    <p:sldId id="321" r:id="rId6"/>
    <p:sldId id="323" r:id="rId7"/>
    <p:sldId id="324" r:id="rId8"/>
    <p:sldId id="325" r:id="rId9"/>
    <p:sldId id="327" r:id="rId10"/>
    <p:sldId id="328" r:id="rId11"/>
    <p:sldId id="329" r:id="rId12"/>
    <p:sldId id="330" r:id="rId13"/>
    <p:sldId id="331" r:id="rId14"/>
    <p:sldId id="332" r:id="rId15"/>
    <p:sldId id="333" r:id="rId16"/>
    <p:sldId id="334" r:id="rId17"/>
    <p:sldId id="335" r:id="rId18"/>
    <p:sldId id="336" r:id="rId19"/>
    <p:sldId id="342" r:id="rId20"/>
    <p:sldId id="337" r:id="rId21"/>
    <p:sldId id="338" r:id="rId22"/>
    <p:sldId id="339" r:id="rId23"/>
    <p:sldId id="340" r:id="rId24"/>
    <p:sldId id="341" r:id="rId25"/>
    <p:sldId id="343" r:id="rId26"/>
    <p:sldId id="344" r:id="rId27"/>
    <p:sldId id="345" r:id="rId28"/>
    <p:sldId id="346" r:id="rId29"/>
    <p:sldId id="347" r:id="rId30"/>
    <p:sldId id="349" r:id="rId31"/>
    <p:sldId id="34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obaib Zaamout" initials="KZ" lastIdx="1" clrIdx="0">
    <p:extLst>
      <p:ext uri="{19B8F6BF-5375-455C-9EA6-DF929625EA0E}">
        <p15:presenceInfo xmlns:p15="http://schemas.microsoft.com/office/powerpoint/2012/main" userId="S-1-5-21-3301140893-251976240-2502399031-24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972" autoAdjust="0"/>
    <p:restoredTop sz="96395" autoAdjust="0"/>
  </p:normalViewPr>
  <p:slideViewPr>
    <p:cSldViewPr snapToGrid="0">
      <p:cViewPr varScale="1">
        <p:scale>
          <a:sx n="127" d="100"/>
          <a:sy n="127" d="100"/>
        </p:scale>
        <p:origin x="7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6A059-0F1A-44A9-BB9D-565D3E06FCAB}"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BB3A2-C21F-4E3A-9A5B-5FEF7E839107}" type="slidenum">
              <a:rPr lang="en-US" smtClean="0"/>
              <a:t>‹#›</a:t>
            </a:fld>
            <a:endParaRPr lang="en-US"/>
          </a:p>
        </p:txBody>
      </p:sp>
    </p:spTree>
    <p:extLst>
      <p:ext uri="{BB962C8B-B14F-4D97-AF65-F5344CB8AC3E}">
        <p14:creationId xmlns:p14="http://schemas.microsoft.com/office/powerpoint/2010/main" val="381637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60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5/29/2019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89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2751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r>
              <a:rPr lang="en-US" smtClean="0"/>
              <a:t>5/29/2019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349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246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874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510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603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5/29/2019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4150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5/29/2019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88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5/29/2019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961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5/29/2019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5/29/2019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047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r>
              <a:rPr lang="en-US" smtClean="0"/>
              <a:t>5/29/2019</a:t>
            </a:r>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9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r>
              <a:rPr lang="en-US" smtClean="0"/>
              <a:t>5/29/2019</a:t>
            </a:r>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56082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hdr="0" ft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7"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7"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CPSC331 - Spring 2019 </a:t>
            </a:r>
            <a:br>
              <a:rPr lang="en-US" dirty="0"/>
            </a:br>
            <a:r>
              <a:rPr lang="en-US" dirty="0"/>
              <a:t>Tutorial </a:t>
            </a:r>
            <a:r>
              <a:rPr lang="en-US" dirty="0" smtClean="0"/>
              <a:t>12</a:t>
            </a:r>
            <a:endParaRPr lang="en-US" dirty="0"/>
          </a:p>
        </p:txBody>
      </p:sp>
      <p:sp>
        <p:nvSpPr>
          <p:cNvPr id="3" name="Subtitle 2"/>
          <p:cNvSpPr>
            <a:spLocks noGrp="1"/>
          </p:cNvSpPr>
          <p:nvPr>
            <p:ph type="subTitle" idx="1"/>
          </p:nvPr>
        </p:nvSpPr>
        <p:spPr/>
        <p:txBody>
          <a:bodyPr/>
          <a:lstStyle/>
          <a:p>
            <a:r>
              <a:rPr lang="en-US" dirty="0" smtClean="0"/>
              <a:t>Khobaib Zaamout</a:t>
            </a: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6073769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85000" lnSpcReduction="10000"/>
              </a:bodyPr>
              <a:lstStyle/>
              <a:p>
                <a:pPr marL="0" indent="0">
                  <a:buNone/>
                </a:pPr>
                <a:r>
                  <a:rPr lang="en-US" u="sng" dirty="0"/>
                  <a:t>Do the properties hold upon termination?</a:t>
                </a:r>
              </a:p>
              <a:p>
                <a:pPr marL="0" indent="0">
                  <a:buNone/>
                </a:pPr>
                <a:r>
                  <a:rPr lang="en-US" dirty="0" smtClean="0"/>
                  <a:t>Property ii:</a:t>
                </a:r>
                <a:endParaRPr lang="en-US" dirty="0"/>
              </a:p>
              <a:p>
                <a:r>
                  <a:rPr lang="en-US" dirty="0"/>
                  <a:t>The partial 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𝐾</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 </m:t>
                    </m:r>
                  </m:oMath>
                </a14:m>
                <a:r>
                  <a:rPr lang="en-US" dirty="0"/>
                  <a:t>has only been changed by defining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oMath>
                </a14:m>
                <a:r>
                  <a:rPr lang="en-US" dirty="0"/>
                  <a:t> to </a:t>
                </a:r>
                <a14:m>
                  <m:oMath xmlns:m="http://schemas.openxmlformats.org/officeDocument/2006/math">
                    <m:r>
                      <a:rPr lang="en-US" i="1" dirty="0">
                        <a:latin typeface="Cambria Math" panose="02040503050406030204" pitchFamily="18" charset="0"/>
                      </a:rPr>
                      <m:t>𝑣</m:t>
                    </m:r>
                  </m:oMath>
                </a14:m>
                <a:r>
                  <a:rPr lang="en-US" dirty="0"/>
                  <a:t>, as required.</a:t>
                </a:r>
              </a:p>
              <a:p>
                <a:pPr marL="0" indent="0">
                  <a:buNone/>
                </a:pPr>
                <a:endParaRPr lang="en-US" dirty="0" smtClean="0"/>
              </a:p>
              <a:p>
                <a:pPr marL="0" indent="0">
                  <a:buNone/>
                </a:pPr>
                <a:r>
                  <a:rPr lang="en-US" dirty="0" smtClean="0"/>
                  <a:t>Property iii:</a:t>
                </a:r>
              </a:p>
              <a:p>
                <a:r>
                  <a:rPr lang="en-US" dirty="0"/>
                  <a:t>The new leaf, created by the execution of these steps, is initialized to have size </a:t>
                </a:r>
                <a:r>
                  <a:rPr lang="en-US" dirty="0" smtClean="0"/>
                  <a:t>1, and </a:t>
                </a:r>
                <a:r>
                  <a:rPr lang="en-US" dirty="0"/>
                  <a:t>the value of size for </a:t>
                </a:r>
                <a14:m>
                  <m:oMath xmlns:m="http://schemas.openxmlformats.org/officeDocument/2006/math">
                    <m:r>
                      <a:rPr lang="en-US" i="1" dirty="0" smtClean="0">
                        <a:latin typeface="Cambria Math" panose="02040503050406030204" pitchFamily="18" charset="0"/>
                      </a:rPr>
                      <m:t>𝑥</m:t>
                    </m:r>
                  </m:oMath>
                </a14:m>
                <a:r>
                  <a:rPr lang="en-US" dirty="0"/>
                  <a:t> is increased from 1 to 2 when the step at line 15 </a:t>
                </a:r>
                <a:r>
                  <a:rPr lang="en-US" dirty="0" smtClean="0"/>
                  <a:t>is executed</a:t>
                </a:r>
                <a:r>
                  <a:rPr lang="en-US" dirty="0"/>
                  <a:t>. </a:t>
                </a:r>
                <a:endParaRPr lang="en-US" dirty="0" smtClean="0"/>
              </a:p>
              <a:p>
                <a:r>
                  <a:rPr lang="en-US" dirty="0" smtClean="0"/>
                  <a:t>Thus </a:t>
                </a:r>
                <a:r>
                  <a:rPr lang="en-US" dirty="0"/>
                  <a:t>every node in the subtree with root </a:t>
                </a:r>
                <a14:m>
                  <m:oMath xmlns:m="http://schemas.openxmlformats.org/officeDocument/2006/math">
                    <m:r>
                      <a:rPr lang="en-US" i="1" dirty="0" smtClean="0">
                        <a:latin typeface="Cambria Math" panose="02040503050406030204" pitchFamily="18" charset="0"/>
                      </a:rPr>
                      <m:t>𝑥</m:t>
                    </m:r>
                  </m:oMath>
                </a14:m>
                <a:r>
                  <a:rPr lang="en-US" dirty="0"/>
                  <a:t> has a value for size equal </a:t>
                </a:r>
                <a:r>
                  <a:rPr lang="en-US" dirty="0" smtClean="0"/>
                  <a:t>to the </a:t>
                </a:r>
                <a:r>
                  <a:rPr lang="en-US" dirty="0"/>
                  <a:t>size of the subtree with this node as root, as needed.</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211211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mc:Choice xmlns:a14="http://schemas.microsoft.com/office/drawing/2010/main" Requires="a14">
          <p:sp>
            <p:nvSpPr>
              <p:cNvPr id="10" name="Content Placeholder 9"/>
              <p:cNvSpPr>
                <a:spLocks noGrp="1"/>
              </p:cNvSpPr>
              <p:nvPr>
                <p:ph sz="half" idx="2"/>
              </p:nvPr>
            </p:nvSpPr>
            <p:spPr>
              <a:xfrm>
                <a:off x="814729" y="2751138"/>
                <a:ext cx="7539562" cy="3109913"/>
              </a:xfrm>
            </p:spPr>
            <p:txBody>
              <a:bodyPr>
                <a:normAutofit lnSpcReduction="10000"/>
              </a:bodyPr>
              <a:lstStyle/>
              <a:p>
                <a:pPr marL="0" indent="0">
                  <a:buNone/>
                </a:pPr>
                <a:r>
                  <a:rPr lang="en-US" u="sng" dirty="0"/>
                  <a:t>Do the properties hold upon termination?</a:t>
                </a:r>
              </a:p>
              <a:p>
                <a:pPr marL="0" indent="0">
                  <a:buNone/>
                </a:pPr>
                <a:r>
                  <a:rPr lang="en-US" dirty="0" smtClean="0"/>
                  <a:t>Property iv:</a:t>
                </a:r>
              </a:p>
              <a:p>
                <a:r>
                  <a:rPr lang="en-US" dirty="0"/>
                  <a:t>Since the value of </a:t>
                </a:r>
                <a14:m>
                  <m:oMath xmlns:m="http://schemas.openxmlformats.org/officeDocument/2006/math">
                    <m:r>
                      <a:rPr lang="en-US" i="1" dirty="0" smtClean="0">
                        <a:latin typeface="Cambria Math" panose="02040503050406030204" pitchFamily="18" charset="0"/>
                      </a:rPr>
                      <m:t>𝑓</m:t>
                    </m:r>
                  </m:oMath>
                </a14:m>
                <a:r>
                  <a:rPr lang="en-US" dirty="0"/>
                  <a:t> at </a:t>
                </a:r>
                <a14:m>
                  <m:oMath xmlns:m="http://schemas.openxmlformats.org/officeDocument/2006/math">
                    <m:r>
                      <a:rPr lang="en-US" i="1" dirty="0" smtClean="0">
                        <a:latin typeface="Cambria Math" panose="02040503050406030204" pitchFamily="18" charset="0"/>
                      </a:rPr>
                      <m:t>𝑘</m:t>
                    </m:r>
                  </m:oMath>
                </a14:m>
                <a:r>
                  <a:rPr lang="en-US" dirty="0"/>
                  <a:t> was not defined before this operation began, no </a:t>
                </a:r>
                <a:r>
                  <a:rPr lang="en-US" dirty="0" smtClean="0"/>
                  <a:t>exception should </a:t>
                </a:r>
                <a:r>
                  <a:rPr lang="en-US" dirty="0"/>
                  <a:t>be thrown during this </a:t>
                </a:r>
                <a:r>
                  <a:rPr lang="en-US" dirty="0" smtClean="0"/>
                  <a:t>execution, </a:t>
                </a:r>
                <a:r>
                  <a:rPr lang="en-US" dirty="0"/>
                  <a:t>and </a:t>
                </a:r>
                <a:endParaRPr lang="en-US" dirty="0" smtClean="0"/>
              </a:p>
              <a:p>
                <a:r>
                  <a:rPr lang="en-US" dirty="0" smtClean="0"/>
                  <a:t>One </a:t>
                </a:r>
                <a:r>
                  <a:rPr lang="en-US" dirty="0"/>
                  <a:t>can </a:t>
                </a:r>
                <a:r>
                  <a:rPr lang="en-US" dirty="0" smtClean="0"/>
                  <a:t>see, once </a:t>
                </a:r>
                <a:r>
                  <a:rPr lang="en-US" dirty="0"/>
                  <a:t>again, </a:t>
                </a:r>
                <a:r>
                  <a:rPr lang="en-US" dirty="0" smtClean="0"/>
                  <a:t>by inspection </a:t>
                </a:r>
                <a:r>
                  <a:rPr lang="en-US" dirty="0"/>
                  <a:t>of the code at lines </a:t>
                </a:r>
                <a:r>
                  <a:rPr lang="en-US" dirty="0" smtClean="0"/>
                  <a:t>3-5 </a:t>
                </a:r>
                <a:r>
                  <a:rPr lang="en-US" dirty="0"/>
                  <a:t>and 15, that this is the </a:t>
                </a:r>
                <a:r>
                  <a:rPr lang="en-US" dirty="0" smtClean="0"/>
                  <a:t>case.</a:t>
                </a:r>
                <a:r>
                  <a:rPr lang="en-US" dirty="0"/>
                  <a:t> </a:t>
                </a:r>
                <a:endParaRPr lang="en-US" dirty="0" smtClean="0"/>
              </a:p>
              <a:p>
                <a:pPr marL="0" indent="0">
                  <a:buNone/>
                </a:pPr>
                <a:endParaRPr lang="en-US" dirty="0" smtClean="0"/>
              </a:p>
              <a:p>
                <a:pPr marL="0" indent="0">
                  <a:buNone/>
                </a:pPr>
                <a:r>
                  <a:rPr lang="en-US" dirty="0" smtClean="0"/>
                  <a:t>Thus </a:t>
                </a:r>
                <a:r>
                  <a:rPr lang="en-US" dirty="0"/>
                  <a:t>the “Key Property” is satisfied for </a:t>
                </a:r>
                <a14:m>
                  <m:oMath xmlns:m="http://schemas.openxmlformats.org/officeDocument/2006/math">
                    <m:r>
                      <a:rPr lang="en-US" i="1" dirty="0" smtClean="0">
                        <a:latin typeface="Cambria Math" panose="02040503050406030204" pitchFamily="18" charset="0"/>
                      </a:rPr>
                      <m:t>𝑥</m:t>
                    </m:r>
                  </m:oMath>
                </a14:m>
                <a:r>
                  <a:rPr lang="en-US" dirty="0"/>
                  <a:t> in this case.</a:t>
                </a:r>
              </a:p>
            </p:txBody>
          </p:sp>
        </mc:Choice>
        <mc:Fallback>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2948055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Case 2: </a:t>
                </a:r>
                <a14:m>
                  <m:oMath xmlns:m="http://schemas.openxmlformats.org/officeDocument/2006/math">
                    <m:r>
                      <a:rPr lang="en-US" i="1" dirty="0" smtClean="0">
                        <a:latin typeface="Cambria Math" panose="02040503050406030204" pitchFamily="18" charset="0"/>
                      </a:rPr>
                      <m:t>𝑘</m:t>
                    </m:r>
                  </m:oMath>
                </a14:m>
                <a:r>
                  <a:rPr lang="en-US" dirty="0"/>
                  <a:t> is </a:t>
                </a:r>
                <a:r>
                  <a:rPr lang="en-US" dirty="0" smtClean="0"/>
                  <a:t>strictly </a:t>
                </a:r>
                <a:r>
                  <a:rPr lang="en-US" dirty="0"/>
                  <a:t>greater than the key stored at </a:t>
                </a:r>
                <a14:m>
                  <m:oMath xmlns:m="http://schemas.openxmlformats.org/officeDocument/2006/math">
                    <m:r>
                      <a:rPr lang="en-US" i="1" dirty="0" smtClean="0">
                        <a:latin typeface="Cambria Math" panose="02040503050406030204" pitchFamily="18" charset="0"/>
                      </a:rPr>
                      <m:t>𝑥</m:t>
                    </m:r>
                  </m:oMath>
                </a14:m>
                <a:r>
                  <a:rPr lang="en-US" dirty="0" smtClean="0"/>
                  <a:t>.</a:t>
                </a:r>
              </a:p>
              <a:p>
                <a:r>
                  <a:rPr lang="en-US" dirty="0"/>
                  <a:t>The proof that the “Key Property</a:t>
                </a:r>
                <a:r>
                  <a:rPr lang="en-US" dirty="0" smtClean="0"/>
                  <a:t>” is </a:t>
                </a:r>
                <a:r>
                  <a:rPr lang="en-US" dirty="0"/>
                  <a:t>satisfied for x in this </a:t>
                </a:r>
                <a:r>
                  <a:rPr lang="en-US" dirty="0" smtClean="0"/>
                  <a:t>case </a:t>
                </a:r>
                <a:r>
                  <a:rPr lang="en-US" dirty="0"/>
                  <a:t>is virtually identical to the proof given for </a:t>
                </a:r>
                <a:r>
                  <a:rPr lang="en-US" dirty="0" smtClean="0"/>
                  <a:t>case 1. </a:t>
                </a:r>
              </a:p>
              <a:p>
                <a:r>
                  <a:rPr lang="en-US" dirty="0" smtClean="0"/>
                  <a:t>All </a:t>
                </a:r>
                <a:r>
                  <a:rPr lang="en-US" dirty="0"/>
                  <a:t>you need to do is exchange “less than” with “greater than”, “</a:t>
                </a:r>
                <a:r>
                  <a:rPr lang="en-US" dirty="0" smtClean="0"/>
                  <a:t>left child</a:t>
                </a:r>
                <a:r>
                  <a:rPr lang="en-US" dirty="0"/>
                  <a:t>” with “right child”, and “left subtree” with “right subtree” throughout the </a:t>
                </a:r>
                <a:r>
                  <a:rPr lang="en-US" dirty="0" smtClean="0"/>
                  <a:t>above argument</a:t>
                </a:r>
                <a:r>
                  <a:rPr lang="en-US" dirty="0"/>
                  <a:t>.</a:t>
                </a:r>
              </a:p>
              <a:p>
                <a:pPr marL="0" indent="0">
                  <a:buNone/>
                </a:pPr>
                <a:endParaRPr lang="en-US" dirty="0" smtClean="0"/>
              </a:p>
              <a:p>
                <a:pPr marL="0" indent="0">
                  <a:buNone/>
                </a:pPr>
                <a:r>
                  <a:rPr lang="en-US" dirty="0" smtClean="0"/>
                  <a:t>The </a:t>
                </a:r>
                <a:r>
                  <a:rPr lang="en-US" dirty="0"/>
                  <a:t>“Key Property” is therefore satisfied for </a:t>
                </a:r>
                <a14:m>
                  <m:oMath xmlns:m="http://schemas.openxmlformats.org/officeDocument/2006/math">
                    <m:r>
                      <a:rPr lang="en-US" i="1" dirty="0" smtClean="0">
                        <a:latin typeface="Cambria Math" panose="02040503050406030204" pitchFamily="18" charset="0"/>
                      </a:rPr>
                      <m:t>𝑥</m:t>
                    </m:r>
                  </m:oMath>
                </a14:m>
                <a:r>
                  <a:rPr lang="en-US" dirty="0"/>
                  <a:t> in this </a:t>
                </a:r>
                <a:r>
                  <a:rPr lang="en-US" dirty="0" smtClean="0"/>
                  <a:t>case, </a:t>
                </a:r>
                <a:r>
                  <a:rPr lang="en-US" dirty="0"/>
                  <a:t>too.</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022702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Case 3: </a:t>
                </a:r>
                <a14:m>
                  <m:oMath xmlns:m="http://schemas.openxmlformats.org/officeDocument/2006/math">
                    <m:r>
                      <a:rPr lang="en-US" i="1" dirty="0" smtClean="0">
                        <a:latin typeface="Cambria Math" panose="02040503050406030204" pitchFamily="18" charset="0"/>
                      </a:rPr>
                      <m:t>𝑘</m:t>
                    </m:r>
                  </m:oMath>
                </a14:m>
                <a:r>
                  <a:rPr lang="en-US" dirty="0"/>
                  <a:t> is </a:t>
                </a:r>
                <a:r>
                  <a:rPr lang="en-US" dirty="0" smtClean="0"/>
                  <a:t>equal to the </a:t>
                </a:r>
                <a:r>
                  <a:rPr lang="en-US" dirty="0"/>
                  <a:t>key stored at </a:t>
                </a:r>
                <a14:m>
                  <m:oMath xmlns:m="http://schemas.openxmlformats.org/officeDocument/2006/math">
                    <m:r>
                      <a:rPr lang="en-US" i="1" dirty="0" smtClean="0">
                        <a:latin typeface="Cambria Math" panose="02040503050406030204" pitchFamily="18" charset="0"/>
                      </a:rPr>
                      <m:t>𝑥</m:t>
                    </m:r>
                  </m:oMath>
                </a14:m>
                <a:r>
                  <a:rPr lang="en-US" dirty="0" smtClean="0"/>
                  <a:t>.</a:t>
                </a:r>
              </a:p>
              <a:p>
                <a:pPr marL="0" indent="0">
                  <a:buNone/>
                </a:pPr>
                <a:r>
                  <a:rPr lang="en-US" u="sng" dirty="0" smtClean="0"/>
                  <a:t>Does it terminate?</a:t>
                </a:r>
              </a:p>
              <a:p>
                <a:r>
                  <a:rPr lang="en-US" dirty="0" smtClean="0"/>
                  <a:t>Test </a:t>
                </a:r>
                <a:r>
                  <a:rPr lang="en-US" dirty="0"/>
                  <a:t>at line 1 is </a:t>
                </a:r>
                <a:r>
                  <a:rPr lang="en-US" dirty="0" smtClean="0"/>
                  <a:t>fails, </a:t>
                </a:r>
              </a:p>
              <a:p>
                <a:r>
                  <a:rPr lang="en-US" dirty="0" smtClean="0"/>
                  <a:t>Test </a:t>
                </a:r>
                <a:r>
                  <a:rPr lang="en-US" dirty="0"/>
                  <a:t>at line 7 is checked and passes, and</a:t>
                </a:r>
              </a:p>
              <a:p>
                <a:r>
                  <a:rPr lang="en-US" dirty="0" smtClean="0"/>
                  <a:t>Lines </a:t>
                </a:r>
                <a:r>
                  <a:rPr lang="en-US" dirty="0"/>
                  <a:t>8 and 9 are </a:t>
                </a:r>
                <a:r>
                  <a:rPr lang="en-US" dirty="0" smtClean="0"/>
                  <a:t>executed</a:t>
                </a:r>
                <a:r>
                  <a:rPr lang="en-US" dirty="0"/>
                  <a:t> </a:t>
                </a:r>
                <a:r>
                  <a:rPr lang="en-US" dirty="0" smtClean="0"/>
                  <a:t>and the execution </a:t>
                </a:r>
                <a:r>
                  <a:rPr lang="en-US" dirty="0"/>
                  <a:t>of the algorithm terminates.</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692069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u="sng" dirty="0" smtClean="0"/>
                  <a:t>Do the properties hold upon termination?</a:t>
                </a:r>
              </a:p>
              <a:p>
                <a:pPr marL="0" indent="0">
                  <a:buNone/>
                </a:pPr>
                <a:r>
                  <a:rPr lang="en-US" dirty="0" smtClean="0"/>
                  <a:t>Property i:</a:t>
                </a:r>
              </a:p>
              <a:p>
                <a:r>
                  <a:rPr lang="en-US" dirty="0" smtClean="0"/>
                  <a:t>By inspecting the code, one can see that the he </a:t>
                </a:r>
                <a:r>
                  <a:rPr lang="en-US" dirty="0"/>
                  <a:t>only change to the </a:t>
                </a:r>
                <a:r>
                  <a:rPr lang="en-US" dirty="0" smtClean="0"/>
                  <a:t>BST takes </a:t>
                </a:r>
                <a:r>
                  <a:rPr lang="en-US" dirty="0"/>
                  <a:t>place at line 8, which </a:t>
                </a:r>
                <a:r>
                  <a:rPr lang="en-US" dirty="0" smtClean="0"/>
                  <a:t>does not </a:t>
                </a:r>
                <a:r>
                  <a:rPr lang="en-US" dirty="0"/>
                  <a:t>effect the “BST </a:t>
                </a:r>
                <a:r>
                  <a:rPr lang="en-US" dirty="0" smtClean="0"/>
                  <a:t>Invariant”.</a:t>
                </a:r>
              </a:p>
              <a:p>
                <a:pPr marL="0" indent="0">
                  <a:buNone/>
                </a:pPr>
                <a:r>
                  <a:rPr lang="en-US" dirty="0" smtClean="0"/>
                  <a:t>Property ii:</a:t>
                </a:r>
                <a:endParaRPr lang="en-US" dirty="0"/>
              </a:p>
              <a:p>
                <a:r>
                  <a:rPr lang="en-US" dirty="0" smtClean="0"/>
                  <a:t>The only change </a:t>
                </a:r>
                <a:r>
                  <a:rPr lang="en-US" dirty="0"/>
                  <a:t>to the partial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𝐾</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dirty="0"/>
                  <a:t>represented by this </a:t>
                </a:r>
                <a:r>
                  <a:rPr lang="en-US" dirty="0" smtClean="0"/>
                  <a:t>BST is that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a:t> has now been set to be </a:t>
                </a:r>
                <a14:m>
                  <m:oMath xmlns:m="http://schemas.openxmlformats.org/officeDocument/2006/math">
                    <m:r>
                      <a:rPr lang="en-US" i="1" dirty="0" smtClean="0">
                        <a:latin typeface="Cambria Math" panose="02040503050406030204" pitchFamily="18" charset="0"/>
                      </a:rPr>
                      <m:t>𝑣</m:t>
                    </m:r>
                  </m:oMath>
                </a14:m>
                <a:r>
                  <a:rPr lang="en-US" dirty="0"/>
                  <a:t>, as needed to establish property </a:t>
                </a:r>
                <a:r>
                  <a:rPr lang="en-US" dirty="0" smtClean="0"/>
                  <a:t>ii.</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3"/>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952953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0000" lnSpcReduction="20000"/>
              </a:bodyPr>
              <a:lstStyle/>
              <a:p>
                <a:pPr marL="0" indent="0">
                  <a:buNone/>
                </a:pPr>
                <a:r>
                  <a:rPr lang="en-US" u="sng" dirty="0" smtClean="0"/>
                  <a:t>Do the properties hold upon termination?</a:t>
                </a:r>
              </a:p>
              <a:p>
                <a:pPr marL="0" indent="0">
                  <a:buNone/>
                </a:pPr>
                <a:r>
                  <a:rPr lang="en-US" dirty="0" smtClean="0"/>
                  <a:t>Property iii:</a:t>
                </a:r>
              </a:p>
              <a:p>
                <a:r>
                  <a:rPr lang="en-US" dirty="0"/>
                  <a:t>Neither the number of nodes in the subtree with root </a:t>
                </a:r>
                <a14:m>
                  <m:oMath xmlns:m="http://schemas.openxmlformats.org/officeDocument/2006/math">
                    <m:r>
                      <a:rPr lang="en-US" i="1" dirty="0" smtClean="0">
                        <a:latin typeface="Cambria Math" panose="02040503050406030204" pitchFamily="18" charset="0"/>
                      </a:rPr>
                      <m:t>𝑥</m:t>
                    </m:r>
                  </m:oMath>
                </a14:m>
                <a:r>
                  <a:rPr lang="en-US" dirty="0"/>
                  <a:t> nor the value of </a:t>
                </a:r>
                <a:r>
                  <a:rPr lang="en-US" dirty="0" err="1" smtClean="0">
                    <a:latin typeface="Courier New" panose="02070309020205020404" pitchFamily="49" charset="0"/>
                    <a:cs typeface="Courier New" panose="02070309020205020404" pitchFamily="49" charset="0"/>
                  </a:rPr>
                  <a:t>x.size</a:t>
                </a:r>
                <a:r>
                  <a:rPr lang="en-US" dirty="0" smtClean="0"/>
                  <a:t> have </a:t>
                </a:r>
                <a:r>
                  <a:rPr lang="en-US" dirty="0"/>
                  <a:t>been changed, </a:t>
                </a:r>
                <a:endParaRPr lang="en-US" dirty="0" smtClean="0"/>
              </a:p>
              <a:p>
                <a:r>
                  <a:rPr lang="en-US" dirty="0" smtClean="0"/>
                  <a:t>Property iii </a:t>
                </a:r>
                <a:r>
                  <a:rPr lang="en-US" dirty="0"/>
                  <a:t>is therefore satisfied after this execution of </a:t>
                </a:r>
                <a:r>
                  <a:rPr lang="en-US" dirty="0" smtClean="0"/>
                  <a:t>the algorithm </a:t>
                </a:r>
                <a:r>
                  <a:rPr lang="en-US" dirty="0"/>
                  <a:t>because it was satisfied before it</a:t>
                </a:r>
                <a:r>
                  <a:rPr lang="en-US" dirty="0" smtClean="0"/>
                  <a:t>.</a:t>
                </a:r>
              </a:p>
              <a:p>
                <a:pPr marL="0" indent="0">
                  <a:buNone/>
                </a:pPr>
                <a:r>
                  <a:rPr lang="en-US" dirty="0" smtClean="0"/>
                  <a:t>Property iv:</a:t>
                </a:r>
              </a:p>
              <a:p>
                <a:r>
                  <a:rPr lang="en-US" dirty="0" smtClean="0"/>
                  <a:t>Since </a:t>
                </a:r>
                <a:r>
                  <a:rPr lang="en-US" dirty="0"/>
                  <a:t>a node storing key </a:t>
                </a:r>
                <a14:m>
                  <m:oMath xmlns:m="http://schemas.openxmlformats.org/officeDocument/2006/math">
                    <m:r>
                      <a:rPr lang="en-US" i="1" dirty="0" smtClean="0">
                        <a:latin typeface="Cambria Math" panose="02040503050406030204" pitchFamily="18" charset="0"/>
                      </a:rPr>
                      <m:t>𝑘</m:t>
                    </m:r>
                  </m:oMath>
                </a14:m>
                <a:r>
                  <a:rPr lang="en-US" dirty="0"/>
                  <a:t> was found in the subtree with root </a:t>
                </a:r>
                <a14:m>
                  <m:oMath xmlns:m="http://schemas.openxmlformats.org/officeDocument/2006/math">
                    <m:r>
                      <a:rPr lang="en-US" i="1" dirty="0" smtClean="0">
                        <a:latin typeface="Cambria Math" panose="02040503050406030204" pitchFamily="18" charset="0"/>
                      </a:rPr>
                      <m:t>𝑥</m:t>
                    </m:r>
                  </m:oMath>
                </a14:m>
                <a:r>
                  <a:rPr lang="en-US" dirty="0"/>
                  <a:t>, </a:t>
                </a:r>
                <a:r>
                  <a:rPr lang="en-US" dirty="0" smtClean="0"/>
                  <a:t>we ensure </a:t>
                </a:r>
                <a:r>
                  <a:rPr lang="en-US" dirty="0"/>
                  <a:t>that an </a:t>
                </a:r>
                <a:r>
                  <a:rPr lang="en-US" dirty="0" err="1"/>
                  <a:t>ElementFoundException</a:t>
                </a:r>
                <a:r>
                  <a:rPr lang="en-US" dirty="0"/>
                  <a:t> was thrown </a:t>
                </a:r>
                <a:r>
                  <a:rPr lang="en-US" dirty="0" smtClean="0"/>
                  <a:t>during </a:t>
                </a:r>
                <a:r>
                  <a:rPr lang="en-US" dirty="0"/>
                  <a:t>this execution of the algorithm in order to establish </a:t>
                </a:r>
                <a:r>
                  <a:rPr lang="en-US" dirty="0" smtClean="0"/>
                  <a:t>this property.</a:t>
                </a:r>
                <a:endParaRPr lang="en-US" dirty="0"/>
              </a:p>
              <a:p>
                <a:r>
                  <a:rPr lang="en-US" dirty="0"/>
                  <a:t>One can see by an examination of the step at line 9 that this is </a:t>
                </a:r>
                <a:r>
                  <a:rPr lang="en-US" dirty="0" smtClean="0"/>
                  <a:t>the case</a:t>
                </a:r>
              </a:p>
              <a:p>
                <a:pPr marL="0" indent="0">
                  <a:buNone/>
                </a:pPr>
                <a:endParaRPr lang="en-US" dirty="0"/>
              </a:p>
              <a:p>
                <a:pPr marL="0" indent="0">
                  <a:buNone/>
                </a:pPr>
                <a:r>
                  <a:rPr lang="en-US" dirty="0"/>
                  <a:t>The “Key Property” is therefore satisfied for </a:t>
                </a:r>
                <a14:m>
                  <m:oMath xmlns:m="http://schemas.openxmlformats.org/officeDocument/2006/math">
                    <m:r>
                      <a:rPr lang="en-US" i="1" dirty="0" smtClean="0">
                        <a:latin typeface="Cambria Math" panose="02040503050406030204" pitchFamily="18" charset="0"/>
                      </a:rPr>
                      <m:t>𝑥</m:t>
                    </m:r>
                  </m:oMath>
                </a14:m>
                <a:r>
                  <a:rPr lang="en-US" dirty="0"/>
                  <a:t> in this </a:t>
                </a:r>
                <a:r>
                  <a:rPr lang="en-US" dirty="0" smtClean="0"/>
                  <a:t>case, </a:t>
                </a:r>
                <a:r>
                  <a:rPr lang="en-US" dirty="0"/>
                  <a:t>as well.</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73363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dirty="0"/>
                  <a:t>The “Key Property” for </a:t>
                </a:r>
                <a14:m>
                  <m:oMath xmlns:m="http://schemas.openxmlformats.org/officeDocument/2006/math">
                    <m:r>
                      <a:rPr lang="en-US" i="1" dirty="0" smtClean="0">
                        <a:latin typeface="Cambria Math" panose="02040503050406030204" pitchFamily="18" charset="0"/>
                      </a:rPr>
                      <m:t>𝑥</m:t>
                    </m:r>
                  </m:oMath>
                </a14:m>
                <a:r>
                  <a:rPr lang="en-US" dirty="0"/>
                  <a:t> has now been established in every possible case, as needed </a:t>
                </a:r>
                <a:r>
                  <a:rPr lang="en-US" dirty="0" smtClean="0"/>
                  <a:t>to complete </a:t>
                </a:r>
                <a:r>
                  <a:rPr lang="en-US" dirty="0"/>
                  <a:t>the basis</a:t>
                </a:r>
                <a:r>
                  <a:rPr lang="en-US" dirty="0" smtClean="0"/>
                  <a:t>.</a:t>
                </a:r>
              </a:p>
              <a:p>
                <a:pPr marL="0" indent="0">
                  <a:buNone/>
                </a:pP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885860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p:sp>
        <p:nvSpPr>
          <p:cNvPr id="10" name="Content Placeholder 9"/>
          <p:cNvSpPr>
            <a:spLocks noGrp="1"/>
          </p:cNvSpPr>
          <p:nvPr>
            <p:ph sz="half" idx="2"/>
          </p:nvPr>
        </p:nvSpPr>
        <p:spPr>
          <a:xfrm>
            <a:off x="814729" y="2751138"/>
            <a:ext cx="7539562" cy="3109913"/>
          </a:xfrm>
        </p:spPr>
        <p:txBody>
          <a:bodyPr>
            <a:normAutofit/>
          </a:bodyPr>
          <a:lstStyle/>
          <a:p>
            <a:pPr marL="0" indent="0">
              <a:buNone/>
            </a:pPr>
            <a:endParaRPr lang="en-US" dirty="0" smtClean="0"/>
          </a:p>
        </p:txBody>
      </p:sp>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Ø"/>
            </a:pPr>
            <a:r>
              <a:rPr lang="en-US" dirty="0"/>
              <a:t>Inductive Step:</a:t>
            </a:r>
          </a:p>
          <a:p>
            <a:pPr lvl="1">
              <a:buFont typeface="Wingdings" panose="05000000000000000000" pitchFamily="2" charset="2"/>
              <a:buChar char="Ø"/>
            </a:pPr>
            <a:r>
              <a:rPr lang="en-US" dirty="0"/>
              <a:t>Inductive Hypothesis</a:t>
            </a:r>
          </a:p>
          <a:p>
            <a:pPr lvl="1">
              <a:buFont typeface="Wingdings" panose="05000000000000000000" pitchFamily="2" charset="2"/>
              <a:buChar char="Ø"/>
            </a:pPr>
            <a:r>
              <a:rPr lang="en-US" dirty="0"/>
              <a:t>Inductive Claim</a:t>
            </a:r>
          </a:p>
          <a:p>
            <a:pPr>
              <a:buFont typeface="+mj-lt"/>
              <a:buAutoNum type="arabicPeriod" startAt="3"/>
            </a:pPr>
            <a:r>
              <a:rPr lang="en-US" dirty="0"/>
              <a:t>Proof Steps</a:t>
            </a:r>
          </a:p>
          <a:p>
            <a:pPr>
              <a:buAutoNum type="arabicPeriod" startAt="3"/>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06726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a:t>Inductive Step: </a:t>
                </a:r>
                <a:r>
                  <a:rPr lang="en-US" dirty="0"/>
                  <a:t>Let </a:t>
                </a:r>
                <a14:m>
                  <m:oMath xmlns:m="http://schemas.openxmlformats.org/officeDocument/2006/math">
                    <m:r>
                      <a:rPr lang="en-US" i="1" dirty="0" smtClean="0">
                        <a:latin typeface="Cambria Math" panose="02040503050406030204" pitchFamily="18" charset="0"/>
                      </a:rPr>
                      <m:t>ℓ</m:t>
                    </m:r>
                  </m:oMath>
                </a14:m>
                <a:r>
                  <a:rPr lang="en-US" dirty="0" smtClean="0"/>
                  <a:t> </a:t>
                </a:r>
                <a:r>
                  <a:rPr lang="en-US" dirty="0"/>
                  <a:t>be an integer such that </a:t>
                </a:r>
                <a14:m>
                  <m:oMath xmlns:m="http://schemas.openxmlformats.org/officeDocument/2006/math">
                    <m:r>
                      <a:rPr lang="en-US" i="1" dirty="0" smtClean="0">
                        <a:latin typeface="Cambria Math" panose="02040503050406030204" pitchFamily="18" charset="0"/>
                      </a:rPr>
                      <m:t>ℓ</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0</m:t>
                    </m:r>
                  </m:oMath>
                </a14:m>
                <a:r>
                  <a:rPr lang="en-US" dirty="0"/>
                  <a:t>. </a:t>
                </a:r>
                <a:endParaRPr lang="en-US" dirty="0" smtClean="0"/>
              </a:p>
              <a:p>
                <a:r>
                  <a:rPr lang="en-US" b="1" dirty="0" smtClean="0"/>
                  <a:t>Inductive </a:t>
                </a:r>
                <a:r>
                  <a:rPr lang="en-US" b="1" dirty="0"/>
                  <a:t>Hypothesis: </a:t>
                </a:r>
                <a:r>
                  <a:rPr lang="en-US" dirty="0"/>
                  <a:t>The </a:t>
                </a:r>
                <a:r>
                  <a:rPr lang="en-US" dirty="0" smtClean="0"/>
                  <a:t>“</a:t>
                </a:r>
                <a:r>
                  <a:rPr lang="en-US" dirty="0"/>
                  <a:t>Key Property” is satisfied for all </a:t>
                </a:r>
                <a:r>
                  <a:rPr lang="en-US" b="1" dirty="0" smtClean="0"/>
                  <a:t>non-null </a:t>
                </a:r>
                <a:r>
                  <a:rPr lang="en-US" dirty="0" smtClean="0"/>
                  <a:t>nodes </a:t>
                </a:r>
                <a14:m>
                  <m:oMath xmlns:m="http://schemas.openxmlformats.org/officeDocument/2006/math">
                    <m:r>
                      <a:rPr lang="en-US" i="1" dirty="0" smtClean="0">
                        <a:latin typeface="Cambria Math" panose="02040503050406030204" pitchFamily="18" charset="0"/>
                      </a:rPr>
                      <m:t>𝑦</m:t>
                    </m:r>
                  </m:oMath>
                </a14:m>
                <a:r>
                  <a:rPr lang="en-US" dirty="0"/>
                  <a:t> in this </a:t>
                </a:r>
                <a:r>
                  <a:rPr lang="en-US" dirty="0" smtClean="0"/>
                  <a:t>BST such </a:t>
                </a:r>
                <a:r>
                  <a:rPr lang="en-US" dirty="0"/>
                  <a:t>that the depth of the subtree with root </a:t>
                </a:r>
                <a14:m>
                  <m:oMath xmlns:m="http://schemas.openxmlformats.org/officeDocument/2006/math">
                    <m:r>
                      <a:rPr lang="en-US" i="1" dirty="0" smtClean="0">
                        <a:latin typeface="Cambria Math" panose="02040503050406030204" pitchFamily="18" charset="0"/>
                      </a:rPr>
                      <m:t>𝑦</m:t>
                    </m:r>
                  </m:oMath>
                </a14:m>
                <a:r>
                  <a:rPr lang="en-US" dirty="0" smtClean="0"/>
                  <a:t> is </a:t>
                </a:r>
                <a:r>
                  <a:rPr lang="en-US" dirty="0"/>
                  <a:t>between </a:t>
                </a:r>
                <a14:m>
                  <m:oMath xmlns:m="http://schemas.openxmlformats.org/officeDocument/2006/math">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ℓ</m:t>
                    </m:r>
                  </m:oMath>
                </a14:m>
                <a:r>
                  <a:rPr lang="en-US" dirty="0"/>
                  <a:t> (inclusive).</a:t>
                </a:r>
              </a:p>
              <a:p>
                <a:r>
                  <a:rPr lang="en-US" b="1" dirty="0" smtClean="0"/>
                  <a:t>Inductive Claim: </a:t>
                </a:r>
                <a:r>
                  <a:rPr lang="en-US" dirty="0"/>
                  <a:t>The </a:t>
                </a:r>
                <a:r>
                  <a:rPr lang="en-US" dirty="0" smtClean="0"/>
                  <a:t>“</a:t>
                </a:r>
                <a:r>
                  <a:rPr lang="en-US" dirty="0"/>
                  <a:t>Key Property” is satisfied for all </a:t>
                </a:r>
                <a:r>
                  <a:rPr lang="en-US" b="1" dirty="0"/>
                  <a:t>non-null</a:t>
                </a:r>
                <a:r>
                  <a:rPr lang="en-US" dirty="0"/>
                  <a:t> nodes </a:t>
                </a:r>
                <a14:m>
                  <m:oMath xmlns:m="http://schemas.openxmlformats.org/officeDocument/2006/math">
                    <m:r>
                      <a:rPr lang="en-US" i="1" dirty="0" smtClean="0">
                        <a:latin typeface="Cambria Math" panose="02040503050406030204" pitchFamily="18" charset="0"/>
                      </a:rPr>
                      <m:t>𝑧</m:t>
                    </m:r>
                  </m:oMath>
                </a14:m>
                <a:r>
                  <a:rPr lang="en-US" dirty="0" smtClean="0"/>
                  <a:t> in </a:t>
                </a:r>
                <a:r>
                  <a:rPr lang="en-US" dirty="0"/>
                  <a:t>this </a:t>
                </a:r>
                <a:r>
                  <a:rPr lang="en-US" dirty="0" smtClean="0"/>
                  <a:t>BST such </a:t>
                </a:r>
                <a:r>
                  <a:rPr lang="en-US" dirty="0"/>
                  <a:t>that the depth of the subtree with root </a:t>
                </a:r>
                <a14:m>
                  <m:oMath xmlns:m="http://schemas.openxmlformats.org/officeDocument/2006/math">
                    <m:r>
                      <a:rPr lang="en-US" i="1" dirty="0" smtClean="0">
                        <a:latin typeface="Cambria Math" panose="02040503050406030204" pitchFamily="18" charset="0"/>
                      </a:rPr>
                      <m:t>𝑧</m:t>
                    </m:r>
                  </m:oMath>
                </a14:m>
                <a:r>
                  <a:rPr lang="en-US" dirty="0"/>
                  <a:t> is </a:t>
                </a:r>
                <a14:m>
                  <m:oMath xmlns:m="http://schemas.openxmlformats.org/officeDocument/2006/math">
                    <m:r>
                      <a:rPr lang="en-US" i="1" dirty="0" smtClean="0">
                        <a:latin typeface="Cambria Math" panose="02040503050406030204" pitchFamily="18" charset="0"/>
                      </a:rPr>
                      <m:t>ℓ+1</m:t>
                    </m:r>
                  </m:oMath>
                </a14:m>
                <a:r>
                  <a:rPr lang="en-US" dirty="0"/>
                  <a:t>.</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mj-lt"/>
              <a:buAutoNum type="arabicPeriod" startAt="3"/>
            </a:pPr>
            <a:r>
              <a:rPr lang="en-US" dirty="0"/>
              <a:t>Proof Steps</a:t>
            </a:r>
          </a:p>
          <a:p>
            <a:pPr>
              <a:buAutoNum type="arabicPeriod" startAt="3"/>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712783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Proof:</a:t>
            </a:r>
            <a:endParaRPr lang="en-US" dirty="0" smtClean="0"/>
          </a:p>
        </p:txBody>
      </p:sp>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475572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a:t>
            </a:r>
            <a:r>
              <a:rPr lang="en-US" dirty="0"/>
              <a:t>: Prove </a:t>
            </a:r>
            <a:r>
              <a:rPr lang="en-US" dirty="0" smtClean="0"/>
              <a:t>the Key Property</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lstStyle/>
              <a:p>
                <a:pPr marL="0" indent="0">
                  <a:buNone/>
                </a:pPr>
                <a:r>
                  <a:rPr lang="en-US" dirty="0"/>
                  <a:t>Prove that the </a:t>
                </a:r>
                <a:r>
                  <a:rPr lang="en-US" dirty="0" smtClean="0"/>
                  <a:t>“</a:t>
                </a:r>
                <a:r>
                  <a:rPr lang="en-US" dirty="0"/>
                  <a:t>Key Property” is satisfied by every node </a:t>
                </a:r>
                <a14:m>
                  <m:oMath xmlns:m="http://schemas.openxmlformats.org/officeDocument/2006/math">
                    <m:r>
                      <a:rPr lang="en-US" i="1" dirty="0" smtClean="0">
                        <a:latin typeface="Cambria Math" panose="02040503050406030204" pitchFamily="18" charset="0"/>
                      </a:rPr>
                      <m:t>𝑥</m:t>
                    </m:r>
                  </m:oMath>
                </a14:m>
                <a:r>
                  <a:rPr lang="en-US" dirty="0"/>
                  <a:t> in this </a:t>
                </a:r>
                <a:r>
                  <a:rPr lang="en-US" dirty="0" smtClean="0"/>
                  <a:t>BST.</a:t>
                </a: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674156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7500" lnSpcReduction="20000"/>
              </a:bodyPr>
              <a:lstStyle/>
              <a:p>
                <a:pPr marL="0" indent="0">
                  <a:buNone/>
                </a:pPr>
                <a:r>
                  <a:rPr lang="en-US" b="1" dirty="0" smtClean="0"/>
                  <a:t>Proof:</a:t>
                </a:r>
              </a:p>
              <a:p>
                <a:pPr marL="0" indent="0">
                  <a:buNone/>
                </a:pPr>
                <a:r>
                  <a:rPr lang="en-US" dirty="0" smtClean="0"/>
                  <a:t>Consider:</a:t>
                </a:r>
                <a:endParaRPr lang="en-US" b="1" dirty="0" smtClean="0"/>
              </a:p>
              <a:p>
                <a:r>
                  <a:rPr lang="en-US" dirty="0" smtClean="0"/>
                  <a:t>a </a:t>
                </a:r>
                <a:r>
                  <a:rPr lang="en-US" b="1" dirty="0"/>
                  <a:t>non-null</a:t>
                </a:r>
                <a:r>
                  <a:rPr lang="en-US" dirty="0"/>
                  <a:t> node </a:t>
                </a:r>
                <a14:m>
                  <m:oMath xmlns:m="http://schemas.openxmlformats.org/officeDocument/2006/math">
                    <m:r>
                      <a:rPr lang="en-US" i="1" dirty="0" smtClean="0">
                        <a:latin typeface="Cambria Math" panose="02040503050406030204" pitchFamily="18" charset="0"/>
                      </a:rPr>
                      <m:t>𝑧</m:t>
                    </m:r>
                  </m:oMath>
                </a14:m>
                <a:r>
                  <a:rPr lang="en-US" dirty="0"/>
                  <a:t> in this </a:t>
                </a:r>
                <a:r>
                  <a:rPr lang="en-US" dirty="0" smtClean="0"/>
                  <a:t>BST, </a:t>
                </a:r>
                <a:r>
                  <a:rPr lang="en-US" dirty="0"/>
                  <a:t>such that </a:t>
                </a:r>
                <a:r>
                  <a:rPr lang="en-US" dirty="0" smtClean="0"/>
                  <a:t>the depth </a:t>
                </a:r>
                <a:r>
                  <a:rPr lang="en-US" dirty="0"/>
                  <a:t>of the subtree with root </a:t>
                </a:r>
                <a14:m>
                  <m:oMath xmlns:m="http://schemas.openxmlformats.org/officeDocument/2006/math">
                    <m:r>
                      <a:rPr lang="en-US" i="1" dirty="0" smtClean="0">
                        <a:latin typeface="Cambria Math" panose="02040503050406030204" pitchFamily="18" charset="0"/>
                      </a:rPr>
                      <m:t>𝑧</m:t>
                    </m:r>
                  </m:oMath>
                </a14:m>
                <a:r>
                  <a:rPr lang="en-US" dirty="0"/>
                  <a:t> is </a:t>
                </a:r>
                <a14:m>
                  <m:oMath xmlns:m="http://schemas.openxmlformats.org/officeDocument/2006/math">
                    <m:r>
                      <a:rPr lang="en-US" i="1" dirty="0" smtClean="0">
                        <a:latin typeface="Cambria Math" panose="02040503050406030204" pitchFamily="18" charset="0"/>
                      </a:rPr>
                      <m:t>ℓ+1</m:t>
                    </m:r>
                  </m:oMath>
                </a14:m>
                <a:r>
                  <a:rPr lang="en-US" dirty="0"/>
                  <a:t>, and </a:t>
                </a:r>
                <a:endParaRPr lang="en-US" dirty="0" smtClean="0"/>
              </a:p>
              <a:p>
                <a:r>
                  <a:rPr lang="en-US" dirty="0" smtClean="0"/>
                  <a:t>an </a:t>
                </a:r>
                <a:r>
                  <a:rPr lang="en-US" dirty="0"/>
                  <a:t>execution of the revised </a:t>
                </a:r>
                <a:r>
                  <a:rPr lang="en-US" dirty="0">
                    <a:latin typeface="Courier New" panose="02070309020205020404" pitchFamily="49" charset="0"/>
                    <a:cs typeface="Courier New" panose="02070309020205020404" pitchFamily="49" charset="0"/>
                  </a:rPr>
                  <a:t>change</a:t>
                </a:r>
                <a:r>
                  <a:rPr lang="en-US" dirty="0"/>
                  <a:t> </a:t>
                </a:r>
                <a:r>
                  <a:rPr lang="en-US" dirty="0" smtClean="0"/>
                  <a:t>algorithm with </a:t>
                </a:r>
                <a:r>
                  <a:rPr lang="en-US" dirty="0"/>
                  <a:t>inputs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𝐾</m:t>
                    </m:r>
                  </m:oMath>
                </a14:m>
                <a:r>
                  <a:rPr lang="en-US" dirty="0"/>
                  <a: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𝑉</m:t>
                    </m:r>
                  </m:oMath>
                </a14:m>
                <a:r>
                  <a:rPr lang="en-US" dirty="0"/>
                  <a:t>, and the node </a:t>
                </a:r>
                <a14:m>
                  <m:oMath xmlns:m="http://schemas.openxmlformats.org/officeDocument/2006/math">
                    <m:r>
                      <a:rPr lang="en-US" i="1" dirty="0" smtClean="0">
                        <a:latin typeface="Cambria Math" panose="02040503050406030204" pitchFamily="18" charset="0"/>
                      </a:rPr>
                      <m:t>𝑧</m:t>
                    </m:r>
                  </m:oMath>
                </a14:m>
                <a:r>
                  <a:rPr lang="en-US" dirty="0" smtClean="0"/>
                  <a:t>.</a:t>
                </a:r>
              </a:p>
              <a:p>
                <a:pPr marL="0" indent="0">
                  <a:buNone/>
                </a:pPr>
                <a:endParaRPr lang="en-US" dirty="0"/>
              </a:p>
              <a:p>
                <a:pPr marL="0" indent="0">
                  <a:buNone/>
                </a:pPr>
                <a:r>
                  <a:rPr lang="en-US" dirty="0" smtClean="0"/>
                  <a:t>Note that there </a:t>
                </a:r>
                <a:r>
                  <a:rPr lang="en-US" dirty="0"/>
                  <a:t>is nothing to prove if the BST Dictionary Invariant would not be </a:t>
                </a:r>
                <a:r>
                  <a:rPr lang="en-US" dirty="0" smtClean="0"/>
                  <a:t>satisfied when </a:t>
                </a:r>
                <a:r>
                  <a:rPr lang="en-US" dirty="0"/>
                  <a:t>a node storing key </a:t>
                </a:r>
                <a14:m>
                  <m:oMath xmlns:m="http://schemas.openxmlformats.org/officeDocument/2006/math">
                    <m:r>
                      <a:rPr lang="en-US" i="1" dirty="0" smtClean="0">
                        <a:latin typeface="Cambria Math" panose="02040503050406030204" pitchFamily="18" charset="0"/>
                      </a:rPr>
                      <m:t>𝑘</m:t>
                    </m:r>
                  </m:oMath>
                </a14:m>
                <a:r>
                  <a:rPr lang="en-US" dirty="0"/>
                  <a:t> and value </a:t>
                </a:r>
                <a14:m>
                  <m:oMath xmlns:m="http://schemas.openxmlformats.org/officeDocument/2006/math">
                    <m:r>
                      <a:rPr lang="en-US" i="1" dirty="0" smtClean="0">
                        <a:latin typeface="Cambria Math" panose="02040503050406030204" pitchFamily="18" charset="0"/>
                      </a:rPr>
                      <m:t>𝑣</m:t>
                    </m:r>
                  </m:oMath>
                </a14:m>
                <a:r>
                  <a:rPr lang="en-US" dirty="0"/>
                  <a:t> was included in the subtree with root </a:t>
                </a:r>
                <a14:m>
                  <m:oMath xmlns:m="http://schemas.openxmlformats.org/officeDocument/2006/math">
                    <m:r>
                      <a:rPr lang="en-US" i="1" dirty="0" smtClean="0">
                        <a:latin typeface="Cambria Math" panose="02040503050406030204" pitchFamily="18" charset="0"/>
                      </a:rPr>
                      <m:t>𝑧</m:t>
                    </m:r>
                  </m:oMath>
                </a14:m>
                <a:r>
                  <a:rPr lang="en-US" dirty="0"/>
                  <a:t> (</a:t>
                </a:r>
                <a:r>
                  <a:rPr lang="en-US" dirty="0" smtClean="0"/>
                  <a:t>either by </a:t>
                </a:r>
                <a:r>
                  <a:rPr lang="en-US" dirty="0"/>
                  <a:t>modifying the value at an existing node or including a new one). </a:t>
                </a:r>
                <a:endParaRPr lang="en-US" dirty="0" smtClean="0"/>
              </a:p>
              <a:p>
                <a:pPr marL="0" indent="0">
                  <a:buNone/>
                </a:pPr>
                <a:r>
                  <a:rPr lang="en-US" dirty="0" smtClean="0"/>
                  <a:t>So, we </a:t>
                </a:r>
                <a:r>
                  <a:rPr lang="en-US" dirty="0"/>
                  <a:t>may </a:t>
                </a:r>
                <a:r>
                  <a:rPr lang="en-US" dirty="0" smtClean="0"/>
                  <a:t>assume </a:t>
                </a:r>
                <a:r>
                  <a:rPr lang="en-US" dirty="0"/>
                  <a:t>that this invariant would still be satisfied if a node storing </a:t>
                </a:r>
                <a14:m>
                  <m:oMath xmlns:m="http://schemas.openxmlformats.org/officeDocument/2006/math">
                    <m:r>
                      <a:rPr lang="en-US" i="1" dirty="0" smtClean="0">
                        <a:latin typeface="Cambria Math" panose="02040503050406030204" pitchFamily="18" charset="0"/>
                      </a:rPr>
                      <m:t>𝑘</m:t>
                    </m:r>
                  </m:oMath>
                </a14:m>
                <a:r>
                  <a:rPr lang="en-US" dirty="0"/>
                  <a:t> and </a:t>
                </a:r>
                <a14:m>
                  <m:oMath xmlns:m="http://schemas.openxmlformats.org/officeDocument/2006/math">
                    <m:r>
                      <a:rPr lang="en-US" i="1" dirty="0" smtClean="0">
                        <a:latin typeface="Cambria Math" panose="02040503050406030204" pitchFamily="18" charset="0"/>
                      </a:rPr>
                      <m:t>𝑣</m:t>
                    </m:r>
                  </m:oMath>
                </a14:m>
                <a:r>
                  <a:rPr lang="en-US" dirty="0"/>
                  <a:t> was </a:t>
                </a:r>
                <a:r>
                  <a:rPr lang="en-US" dirty="0" smtClean="0"/>
                  <a:t>included in </a:t>
                </a:r>
                <a:r>
                  <a:rPr lang="en-US" dirty="0"/>
                  <a:t>the subtree with root </a:t>
                </a:r>
                <a14:m>
                  <m:oMath xmlns:m="http://schemas.openxmlformats.org/officeDocument/2006/math">
                    <m:r>
                      <a:rPr lang="en-US" i="1" dirty="0" smtClean="0">
                        <a:latin typeface="Cambria Math" panose="02040503050406030204" pitchFamily="18" charset="0"/>
                      </a:rPr>
                      <m:t>𝑧</m:t>
                    </m:r>
                  </m:oMath>
                </a14:m>
                <a:r>
                  <a:rPr lang="en-US" dirty="0"/>
                  <a:t>.</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97511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92500" lnSpcReduction="20000"/>
              </a:bodyPr>
              <a:lstStyle/>
              <a:p>
                <a:pPr marL="0" indent="0">
                  <a:buNone/>
                </a:pPr>
                <a:r>
                  <a:rPr lang="en-US" b="1" dirty="0" smtClean="0"/>
                  <a:t>Proof:</a:t>
                </a:r>
              </a:p>
              <a:p>
                <a:pPr marL="0" indent="0">
                  <a:buNone/>
                </a:pPr>
                <a:r>
                  <a:rPr lang="en-US" dirty="0"/>
                  <a:t>Since </a:t>
                </a:r>
                <a14:m>
                  <m:oMath xmlns:m="http://schemas.openxmlformats.org/officeDocument/2006/math">
                    <m:r>
                      <a:rPr lang="en-US" i="1" dirty="0" smtClean="0">
                        <a:latin typeface="Cambria Math" panose="02040503050406030204" pitchFamily="18" charset="0"/>
                      </a:rPr>
                      <m:t>ℓ</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ℓ+1</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m:t>
                    </m:r>
                  </m:oMath>
                </a14:m>
                <a:r>
                  <a:rPr lang="en-US" dirty="0"/>
                  <a:t> </a:t>
                </a:r>
                <a:r>
                  <a:rPr lang="en-US" dirty="0" smtClean="0"/>
                  <a:t>and</a:t>
                </a:r>
                <a:r>
                  <a:rPr lang="en-US" dirty="0"/>
                  <a:t>, since </a:t>
                </a:r>
                <a14:m>
                  <m:oMath xmlns:m="http://schemas.openxmlformats.org/officeDocument/2006/math">
                    <m:r>
                      <a:rPr lang="en-US" i="1" dirty="0" smtClean="0">
                        <a:latin typeface="Cambria Math" panose="02040503050406030204" pitchFamily="18" charset="0"/>
                      </a:rPr>
                      <m:t>𝑧</m:t>
                    </m:r>
                  </m:oMath>
                </a14:m>
                <a:r>
                  <a:rPr lang="en-US" dirty="0"/>
                  <a:t> is the root of a subtree with depth </a:t>
                </a:r>
                <a14:m>
                  <m:oMath xmlns:m="http://schemas.openxmlformats.org/officeDocument/2006/math">
                    <m:r>
                      <a:rPr lang="en-US" i="1" dirty="0" smtClean="0">
                        <a:latin typeface="Cambria Math" panose="02040503050406030204" pitchFamily="18" charset="0"/>
                      </a:rPr>
                      <m:t>ℓ+1</m:t>
                    </m:r>
                  </m:oMath>
                </a14:m>
                <a:r>
                  <a:rPr lang="en-US" dirty="0"/>
                  <a:t>, </a:t>
                </a:r>
                <a14:m>
                  <m:oMath xmlns:m="http://schemas.openxmlformats.org/officeDocument/2006/math">
                    <m:r>
                      <a:rPr lang="en-US" i="1" dirty="0" smtClean="0">
                        <a:latin typeface="Cambria Math" panose="02040503050406030204" pitchFamily="18" charset="0"/>
                      </a:rPr>
                      <m:t>𝑧</m:t>
                    </m:r>
                  </m:oMath>
                </a14:m>
                <a:r>
                  <a:rPr lang="en-US" dirty="0"/>
                  <a:t> is </a:t>
                </a:r>
                <a:r>
                  <a:rPr lang="en-US" dirty="0" smtClean="0"/>
                  <a:t>an internal </a:t>
                </a:r>
                <a:r>
                  <a:rPr lang="en-US" dirty="0"/>
                  <a:t>node in this </a:t>
                </a:r>
                <a:r>
                  <a:rPr lang="en-US" dirty="0" smtClean="0"/>
                  <a:t>BST.</a:t>
                </a:r>
                <a:endParaRPr lang="en-US" dirty="0"/>
              </a:p>
              <a:p>
                <a:pPr marL="0" indent="0">
                  <a:buNone/>
                </a:pPr>
                <a:endParaRPr lang="en-US" dirty="0" smtClean="0"/>
              </a:p>
              <a:p>
                <a:pPr marL="0" indent="0">
                  <a:buNone/>
                </a:pPr>
                <a:r>
                  <a:rPr lang="en-US" dirty="0" smtClean="0"/>
                  <a:t>Now </a:t>
                </a:r>
                <a:r>
                  <a:rPr lang="en-US" dirty="0"/>
                  <a:t>consider an execution of the revised </a:t>
                </a:r>
                <a:r>
                  <a:rPr lang="en-US" dirty="0">
                    <a:latin typeface="Courier New" panose="02070309020205020404" pitchFamily="49" charset="0"/>
                    <a:cs typeface="Courier New" panose="02070309020205020404" pitchFamily="49" charset="0"/>
                  </a:rPr>
                  <a:t>change</a:t>
                </a:r>
                <a:r>
                  <a:rPr lang="en-US" dirty="0"/>
                  <a:t> algorithm with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smtClean="0"/>
                  <a:t>. Either:</a:t>
                </a:r>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a:t>
                </a:r>
                <a:r>
                  <a:rPr lang="en-US" dirty="0"/>
                  <a:t>is strictly less than the key stored at </a:t>
                </a:r>
                <a14:m>
                  <m:oMath xmlns:m="http://schemas.openxmlformats.org/officeDocument/2006/math">
                    <m:r>
                      <a:rPr lang="en-US" i="1" dirty="0" smtClean="0">
                        <a:latin typeface="Cambria Math" panose="02040503050406030204" pitchFamily="18" charset="0"/>
                      </a:rPr>
                      <m:t>𝑧</m:t>
                    </m:r>
                  </m:oMath>
                </a14:m>
                <a:r>
                  <a:rPr lang="en-US" dirty="0"/>
                  <a:t>, </a:t>
                </a:r>
                <a:endParaRPr lang="en-US" dirty="0" smtClean="0"/>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is strictly </a:t>
                </a:r>
                <a:r>
                  <a:rPr lang="en-US" dirty="0"/>
                  <a:t>greater than the key stored at </a:t>
                </a:r>
                <a14:m>
                  <m:oMath xmlns:m="http://schemas.openxmlformats.org/officeDocument/2006/math">
                    <m:r>
                      <a:rPr lang="en-US" i="1" dirty="0" smtClean="0">
                        <a:latin typeface="Cambria Math" panose="02040503050406030204" pitchFamily="18" charset="0"/>
                      </a:rPr>
                      <m:t>𝑧</m:t>
                    </m:r>
                  </m:oMath>
                </a14:m>
                <a:r>
                  <a:rPr lang="en-US" dirty="0" smtClean="0"/>
                  <a:t>, or </a:t>
                </a:r>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is equal </a:t>
                </a:r>
                <a:r>
                  <a:rPr lang="en-US" dirty="0"/>
                  <a:t>to the key stored at </a:t>
                </a:r>
                <a14:m>
                  <m:oMath xmlns:m="http://schemas.openxmlformats.org/officeDocument/2006/math">
                    <m:r>
                      <a:rPr lang="en-US" b="0" i="1" smtClean="0">
                        <a:latin typeface="Cambria Math" panose="02040503050406030204" pitchFamily="18" charset="0"/>
                      </a:rPr>
                      <m:t>𝑧</m:t>
                    </m:r>
                  </m:oMath>
                </a14:m>
                <a:r>
                  <a:rPr lang="en-US" dirty="0" smtClean="0"/>
                  <a:t>. </a:t>
                </a:r>
                <a:endParaRPr lang="en-US" dirty="0"/>
              </a:p>
              <a:p>
                <a:pPr marL="0" indent="0">
                  <a:buNone/>
                </a:pPr>
                <a:r>
                  <a:rPr lang="en-US" dirty="0" smtClean="0"/>
                  <a:t>These </a:t>
                </a:r>
                <a:r>
                  <a:rPr lang="en-US" dirty="0"/>
                  <a:t>cases are considered separately below.</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530178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85000" lnSpcReduction="20000"/>
              </a:bodyPr>
              <a:lstStyle/>
              <a:p>
                <a:pPr marL="0" indent="0">
                  <a:buNone/>
                </a:pPr>
                <a:r>
                  <a:rPr lang="en-US" b="1" dirty="0" smtClean="0"/>
                  <a:t>Proof:</a:t>
                </a:r>
              </a:p>
              <a:p>
                <a:pPr marL="0" indent="0">
                  <a:buNone/>
                </a:pPr>
                <a:r>
                  <a:rPr lang="en-US" b="1" dirty="0" smtClean="0"/>
                  <a:t>Case 1:</a:t>
                </a:r>
                <a:r>
                  <a:rPr lang="en-US" dirty="0" smtClean="0"/>
                  <a:t> </a:t>
                </a:r>
                <a14:m>
                  <m:oMath xmlns:m="http://schemas.openxmlformats.org/officeDocument/2006/math">
                    <m:r>
                      <a:rPr lang="en-US" i="1" dirty="0" smtClean="0">
                        <a:latin typeface="Cambria Math" panose="02040503050406030204" pitchFamily="18" charset="0"/>
                      </a:rPr>
                      <m:t>𝑘</m:t>
                    </m:r>
                  </m:oMath>
                </a14:m>
                <a:r>
                  <a:rPr lang="en-US" dirty="0"/>
                  <a:t> is </a:t>
                </a:r>
                <a:r>
                  <a:rPr lang="en-US" dirty="0" smtClean="0"/>
                  <a:t>strictly </a:t>
                </a:r>
                <a:r>
                  <a:rPr lang="en-US" dirty="0"/>
                  <a:t>less than the key stored at </a:t>
                </a:r>
                <a14:m>
                  <m:oMath xmlns:m="http://schemas.openxmlformats.org/officeDocument/2006/math">
                    <m:r>
                      <a:rPr lang="en-US" i="1" dirty="0" smtClean="0">
                        <a:latin typeface="Cambria Math" panose="02040503050406030204" pitchFamily="18" charset="0"/>
                      </a:rPr>
                      <m:t>𝑧</m:t>
                    </m:r>
                  </m:oMath>
                </a14:m>
                <a:r>
                  <a:rPr lang="en-US" dirty="0" smtClean="0"/>
                  <a:t>.</a:t>
                </a:r>
              </a:p>
              <a:p>
                <a:r>
                  <a:rPr lang="en-US" dirty="0" smtClean="0"/>
                  <a:t>Test </a:t>
                </a:r>
                <a:r>
                  <a:rPr lang="en-US" dirty="0"/>
                  <a:t>at line 1 is checked and </a:t>
                </a:r>
                <a:r>
                  <a:rPr lang="en-US" dirty="0" smtClean="0"/>
                  <a:t>passes. </a:t>
                </a:r>
              </a:p>
              <a:p>
                <a:r>
                  <a:rPr lang="en-US" dirty="0" smtClean="0"/>
                  <a:t>Test </a:t>
                </a:r>
                <a:r>
                  <a:rPr lang="en-US" dirty="0"/>
                  <a:t>at line 2 </a:t>
                </a:r>
                <a:r>
                  <a:rPr lang="en-US" dirty="0" smtClean="0"/>
                  <a:t>passes or </a:t>
                </a:r>
                <a:r>
                  <a:rPr lang="en-US" dirty="0"/>
                  <a:t>fails; </a:t>
                </a:r>
                <a:r>
                  <a:rPr lang="en-US" u="sng" dirty="0"/>
                  <a:t>these cases are considered </a:t>
                </a:r>
                <a:r>
                  <a:rPr lang="en-US" u="sng" dirty="0" smtClean="0"/>
                  <a:t>separately</a:t>
                </a:r>
                <a:r>
                  <a:rPr lang="en-US" dirty="0" smtClean="0"/>
                  <a:t>:</a:t>
                </a:r>
              </a:p>
              <a:p>
                <a:pPr marL="0" indent="0">
                  <a:buNone/>
                </a:pPr>
                <a:r>
                  <a:rPr lang="en-US" b="1" dirty="0" smtClean="0"/>
                  <a:t>Case 1 – Subcase: </a:t>
                </a:r>
                <a:r>
                  <a:rPr lang="en-US" dirty="0"/>
                  <a:t>The test at line 2 </a:t>
                </a:r>
                <a:r>
                  <a:rPr lang="en-US" dirty="0" smtClean="0"/>
                  <a:t>passes.</a:t>
                </a:r>
              </a:p>
              <a:p>
                <a:r>
                  <a:rPr lang="en-US" dirty="0"/>
                  <a:t>In this case (the left child of </a:t>
                </a:r>
                <a14:m>
                  <m:oMath xmlns:m="http://schemas.openxmlformats.org/officeDocument/2006/math">
                    <m:r>
                      <a:rPr lang="en-US" i="1" dirty="0" smtClean="0">
                        <a:latin typeface="Cambria Math" panose="02040503050406030204" pitchFamily="18" charset="0"/>
                      </a:rPr>
                      <m:t>𝑧</m:t>
                    </m:r>
                  </m:oMath>
                </a14:m>
                <a:r>
                  <a:rPr lang="en-US" dirty="0"/>
                  <a:t> is </a:t>
                </a:r>
                <a:r>
                  <a:rPr lang="en-US" dirty="0" smtClean="0"/>
                  <a:t>null) the </a:t>
                </a:r>
                <a:r>
                  <a:rPr lang="en-US" dirty="0"/>
                  <a:t>execution of the algorithm continues with the steps at lines 3, 4, 5, and 15.</a:t>
                </a:r>
              </a:p>
              <a:p>
                <a:r>
                  <a:rPr lang="en-US" dirty="0"/>
                  <a:t>The argument used in the basis to prove that the Key Property is satisfied for </a:t>
                </a:r>
                <a14:m>
                  <m:oMath xmlns:m="http://schemas.openxmlformats.org/officeDocument/2006/math">
                    <m:r>
                      <a:rPr lang="en-US" i="1" dirty="0" smtClean="0">
                        <a:latin typeface="Cambria Math" panose="02040503050406030204" pitchFamily="18" charset="0"/>
                      </a:rPr>
                      <m:t>𝑥</m:t>
                    </m:r>
                  </m:oMath>
                </a14:m>
                <a:r>
                  <a:rPr lang="en-US" dirty="0" smtClean="0"/>
                  <a:t>, when </a:t>
                </a:r>
                <a14:m>
                  <m:oMath xmlns:m="http://schemas.openxmlformats.org/officeDocument/2006/math">
                    <m:r>
                      <a:rPr lang="en-US" i="1" dirty="0" smtClean="0">
                        <a:latin typeface="Cambria Math" panose="02040503050406030204" pitchFamily="18" charset="0"/>
                      </a:rPr>
                      <m:t>𝑘</m:t>
                    </m:r>
                  </m:oMath>
                </a14:m>
                <a:r>
                  <a:rPr lang="en-US" dirty="0"/>
                  <a:t> is strictly less than the key stored at </a:t>
                </a:r>
                <a14:m>
                  <m:oMath xmlns:m="http://schemas.openxmlformats.org/officeDocument/2006/math">
                    <m:r>
                      <a:rPr lang="en-US" i="1" dirty="0" smtClean="0">
                        <a:latin typeface="Cambria Math" panose="02040503050406030204" pitchFamily="18" charset="0"/>
                      </a:rPr>
                      <m:t>𝑥</m:t>
                    </m:r>
                  </m:oMath>
                </a14:m>
                <a:r>
                  <a:rPr lang="en-US" dirty="0"/>
                  <a:t>, can be applied to prove that the</a:t>
                </a:r>
              </a:p>
              <a:p>
                <a:pPr marL="0" indent="0">
                  <a:buNone/>
                </a:pPr>
                <a:r>
                  <a:rPr lang="en-US" dirty="0"/>
                  <a:t>Key Property is satisfied for </a:t>
                </a:r>
                <a14:m>
                  <m:oMath xmlns:m="http://schemas.openxmlformats.org/officeDocument/2006/math">
                    <m:r>
                      <a:rPr lang="en-US" i="1" dirty="0" smtClean="0">
                        <a:latin typeface="Cambria Math" panose="02040503050406030204" pitchFamily="18" charset="0"/>
                      </a:rPr>
                      <m:t>𝑧</m:t>
                    </m:r>
                  </m:oMath>
                </a14:m>
                <a:r>
                  <a:rPr lang="en-US" dirty="0"/>
                  <a:t> in this subcase.</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367849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92500" lnSpcReduction="10000"/>
              </a:bodyPr>
              <a:lstStyle/>
              <a:p>
                <a:pPr marL="0" indent="0">
                  <a:buNone/>
                </a:pPr>
                <a:r>
                  <a:rPr lang="en-US" b="1" dirty="0" smtClean="0"/>
                  <a:t>Proof:</a:t>
                </a:r>
              </a:p>
              <a:p>
                <a:pPr marL="0" indent="0">
                  <a:buNone/>
                </a:pPr>
                <a:r>
                  <a:rPr lang="en-US" b="1" dirty="0" smtClean="0"/>
                  <a:t>Case 1 – Subcase: </a:t>
                </a:r>
                <a:r>
                  <a:rPr lang="en-US" dirty="0"/>
                  <a:t>The test at line 2 </a:t>
                </a:r>
                <a:r>
                  <a:rPr lang="en-US" dirty="0" smtClean="0"/>
                  <a:t>fails.</a:t>
                </a:r>
              </a:p>
              <a:p>
                <a:pPr marL="0" indent="0">
                  <a:buNone/>
                </a:pPr>
                <a:r>
                  <a:rPr lang="en-US" u="sng" dirty="0" smtClean="0"/>
                  <a:t>Does it terminate? &amp;</a:t>
                </a:r>
              </a:p>
              <a:p>
                <a:pPr marL="0" indent="0">
                  <a:buNone/>
                </a:pPr>
                <a:r>
                  <a:rPr lang="en-US" u="sng" dirty="0"/>
                  <a:t>Do the properties hold upon </a:t>
                </a:r>
                <a:r>
                  <a:rPr lang="en-US" u="sng" dirty="0" smtClean="0"/>
                  <a:t>termination?</a:t>
                </a:r>
              </a:p>
              <a:p>
                <a:r>
                  <a:rPr lang="en-US" dirty="0" smtClean="0"/>
                  <a:t>In </a:t>
                </a:r>
                <a:r>
                  <a:rPr lang="en-US" dirty="0"/>
                  <a:t>this case the left child, </a:t>
                </a:r>
                <a14:m>
                  <m:oMath xmlns:m="http://schemas.openxmlformats.org/officeDocument/2006/math">
                    <m:r>
                      <a:rPr lang="en-US" i="1" dirty="0" smtClean="0">
                        <a:latin typeface="Cambria Math" panose="02040503050406030204" pitchFamily="18" charset="0"/>
                      </a:rPr>
                      <m:t>𝑤</m:t>
                    </m:r>
                  </m:oMath>
                </a14:m>
                <a:r>
                  <a:rPr lang="en-US" dirty="0"/>
                  <a:t>, is not </a:t>
                </a:r>
                <a:r>
                  <a:rPr lang="en-US" dirty="0" smtClean="0"/>
                  <a:t>null, and </a:t>
                </a:r>
                <a:r>
                  <a:rPr lang="en-US" dirty="0"/>
                  <a:t>the execution of the algorithm continues with the step at line </a:t>
                </a:r>
                <a:r>
                  <a:rPr lang="en-US" dirty="0" smtClean="0"/>
                  <a:t>6; a recursive execution </a:t>
                </a:r>
                <a:r>
                  <a:rPr lang="en-US" dirty="0"/>
                  <a:t>of the </a:t>
                </a:r>
                <a:r>
                  <a:rPr lang="en-US" dirty="0">
                    <a:latin typeface="Courier New" panose="02070309020205020404" pitchFamily="49" charset="0"/>
                    <a:cs typeface="Courier New" panose="02070309020205020404" pitchFamily="49" charset="0"/>
                  </a:rPr>
                  <a:t>change</a:t>
                </a:r>
                <a:r>
                  <a:rPr lang="en-US" dirty="0"/>
                  <a:t> algorithm with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𝑤</m:t>
                    </m:r>
                  </m:oMath>
                </a14:m>
                <a:r>
                  <a:rPr lang="en-US" dirty="0" smtClean="0"/>
                  <a:t>.</a:t>
                </a:r>
              </a:p>
              <a:p>
                <a:r>
                  <a:rPr lang="en-US" dirty="0" smtClean="0"/>
                  <a:t>Since the subtree with root </a:t>
                </a:r>
                <a14:m>
                  <m:oMath xmlns:m="http://schemas.openxmlformats.org/officeDocument/2006/math">
                    <m:r>
                      <a:rPr lang="en-US" i="1" dirty="0" smtClean="0">
                        <a:latin typeface="Cambria Math" panose="02040503050406030204" pitchFamily="18" charset="0"/>
                      </a:rPr>
                      <m:t>𝑧</m:t>
                    </m:r>
                  </m:oMath>
                </a14:m>
                <a:r>
                  <a:rPr lang="en-US" dirty="0"/>
                  <a:t> has depth </a:t>
                </a:r>
                <a14:m>
                  <m:oMath xmlns:m="http://schemas.openxmlformats.org/officeDocument/2006/math">
                    <m:r>
                      <a:rPr lang="en-US" i="1" dirty="0" smtClean="0">
                        <a:latin typeface="Cambria Math" panose="02040503050406030204" pitchFamily="18" charset="0"/>
                      </a:rPr>
                      <m:t>ℓ + 1</m:t>
                    </m:r>
                  </m:oMath>
                </a14:m>
                <a:r>
                  <a:rPr lang="en-US" dirty="0"/>
                  <a:t>, the subtree with root </a:t>
                </a:r>
                <a14:m>
                  <m:oMath xmlns:m="http://schemas.openxmlformats.org/officeDocument/2006/math">
                    <m:r>
                      <a:rPr lang="en-US" i="1" dirty="0" smtClean="0">
                        <a:latin typeface="Cambria Math" panose="02040503050406030204" pitchFamily="18" charset="0"/>
                      </a:rPr>
                      <m:t>𝑤</m:t>
                    </m:r>
                  </m:oMath>
                </a14:m>
                <a:r>
                  <a:rPr lang="en-US" dirty="0"/>
                  <a:t> </a:t>
                </a:r>
                <a:r>
                  <a:rPr lang="en-US" dirty="0" smtClean="0"/>
                  <a:t>has depth </a:t>
                </a:r>
                <a:r>
                  <a:rPr lang="en-US" dirty="0"/>
                  <a:t>between </a:t>
                </a:r>
                <a14:m>
                  <m:oMath xmlns:m="http://schemas.openxmlformats.org/officeDocument/2006/math">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ℓ</m:t>
                    </m:r>
                  </m:oMath>
                </a14:m>
                <a:r>
                  <a:rPr lang="en-US" dirty="0"/>
                  <a:t>, and it follows by the Inductive Hypothesis that the “</a:t>
                </a:r>
                <a:r>
                  <a:rPr lang="en-US" dirty="0" smtClean="0"/>
                  <a:t>Key Property</a:t>
                </a:r>
                <a:r>
                  <a:rPr lang="en-US" dirty="0"/>
                  <a:t>” holds for </a:t>
                </a:r>
                <a14:m>
                  <m:oMath xmlns:m="http://schemas.openxmlformats.org/officeDocument/2006/math">
                    <m:r>
                      <a:rPr lang="en-US" i="1" dirty="0" smtClean="0">
                        <a:latin typeface="Cambria Math" panose="02040503050406030204" pitchFamily="18" charset="0"/>
                      </a:rPr>
                      <m:t>𝑤</m:t>
                    </m:r>
                  </m:oMath>
                </a14:m>
                <a:r>
                  <a:rPr lang="en-US" dirty="0" smtClean="0"/>
                  <a:t>.</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734539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0000" lnSpcReduction="20000"/>
              </a:bodyPr>
              <a:lstStyle/>
              <a:p>
                <a:pPr marL="0" indent="0">
                  <a:buNone/>
                </a:pPr>
                <a:r>
                  <a:rPr lang="en-US" b="1" dirty="0" smtClean="0"/>
                  <a:t>Proof:</a:t>
                </a:r>
              </a:p>
              <a:p>
                <a:pPr marL="0" indent="0">
                  <a:buNone/>
                </a:pPr>
                <a:r>
                  <a:rPr lang="en-US" u="sng" dirty="0"/>
                  <a:t>Does </a:t>
                </a:r>
                <a:r>
                  <a:rPr lang="en-US" u="sng" dirty="0" smtClean="0"/>
                  <a:t>case 1 </a:t>
                </a:r>
                <a:r>
                  <a:rPr lang="en-US" u="sng" dirty="0"/>
                  <a:t>terminate?</a:t>
                </a:r>
              </a:p>
              <a:p>
                <a:r>
                  <a:rPr lang="en-US" dirty="0" smtClean="0"/>
                  <a:t>Thus execution </a:t>
                </a:r>
                <a:r>
                  <a:rPr lang="en-US" dirty="0"/>
                  <a:t>of the step at line 6 terminates. Computation </a:t>
                </a:r>
                <a:r>
                  <a:rPr lang="en-US" dirty="0" smtClean="0"/>
                  <a:t>continues (and </a:t>
                </a:r>
                <a:r>
                  <a:rPr lang="en-US" dirty="0"/>
                  <a:t>ends) with the step at line 15 and, since the execution of this step </a:t>
                </a:r>
                <a:r>
                  <a:rPr lang="en-US" dirty="0" smtClean="0"/>
                  <a:t>certainly terminates</a:t>
                </a:r>
                <a:r>
                  <a:rPr lang="en-US" dirty="0"/>
                  <a:t>, the execution of the algorithm on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a:t> terminates </a:t>
                </a:r>
                <a:r>
                  <a:rPr lang="en-US" dirty="0" smtClean="0"/>
                  <a:t>in this </a:t>
                </a:r>
                <a:r>
                  <a:rPr lang="en-US" dirty="0"/>
                  <a:t>case, as required</a:t>
                </a:r>
                <a:r>
                  <a:rPr lang="en-US" dirty="0" smtClean="0"/>
                  <a:t>.</a:t>
                </a:r>
              </a:p>
              <a:p>
                <a:pPr marL="0" indent="0">
                  <a:buNone/>
                </a:pPr>
                <a:r>
                  <a:rPr lang="en-US" u="sng" dirty="0"/>
                  <a:t>Do the properties hold upon termination?</a:t>
                </a:r>
              </a:p>
              <a:p>
                <a:pPr marL="0" indent="0">
                  <a:buNone/>
                </a:pPr>
                <a:r>
                  <a:rPr lang="en-US" dirty="0" smtClean="0"/>
                  <a:t>Property i:</a:t>
                </a:r>
              </a:p>
              <a:p>
                <a:r>
                  <a:rPr lang="en-US" dirty="0" smtClean="0"/>
                  <a:t>Since property </a:t>
                </a:r>
                <a:r>
                  <a:rPr lang="en-US" dirty="0" err="1" smtClean="0"/>
                  <a:t>i</a:t>
                </a:r>
                <a:r>
                  <a:rPr lang="en-US" dirty="0" smtClean="0"/>
                  <a:t> held </a:t>
                </a:r>
                <a:r>
                  <a:rPr lang="en-US" dirty="0"/>
                  <a:t>after the execution </a:t>
                </a:r>
                <a:r>
                  <a:rPr lang="en-US" dirty="0" smtClean="0"/>
                  <a:t>of the </a:t>
                </a:r>
                <a:r>
                  <a:rPr lang="en-US" dirty="0"/>
                  <a:t>step at line 6, the BST Dictionary Invariant is satisfied, once again, at </a:t>
                </a:r>
                <a:r>
                  <a:rPr lang="en-US" dirty="0" smtClean="0"/>
                  <a:t>this point</a:t>
                </a:r>
                <a:r>
                  <a:rPr lang="en-US" dirty="0"/>
                  <a:t>. </a:t>
                </a:r>
                <a:endParaRPr lang="en-US" dirty="0" smtClean="0"/>
              </a:p>
              <a:p>
                <a:r>
                  <a:rPr lang="en-US" dirty="0" smtClean="0"/>
                  <a:t>The </a:t>
                </a:r>
                <a:r>
                  <a:rPr lang="en-US" dirty="0"/>
                  <a:t>execution of the step at line 15 simply changes the value of </a:t>
                </a:r>
                <a:r>
                  <a:rPr lang="en-US" dirty="0" err="1" smtClean="0">
                    <a:latin typeface="Courier New" panose="02070309020205020404" pitchFamily="49" charset="0"/>
                    <a:cs typeface="Courier New" panose="02070309020205020404" pitchFamily="49" charset="0"/>
                  </a:rPr>
                  <a:t>z.size</a:t>
                </a:r>
                <a:r>
                  <a:rPr lang="en-US" dirty="0" smtClean="0"/>
                  <a:t>, and </a:t>
                </a:r>
                <a:r>
                  <a:rPr lang="en-US" dirty="0"/>
                  <a:t>the “BST Dictionary Invariant” does not depend on this, so this </a:t>
                </a:r>
                <a:r>
                  <a:rPr lang="en-US" dirty="0" smtClean="0"/>
                  <a:t>invariant is </a:t>
                </a:r>
                <a:r>
                  <a:rPr lang="en-US" dirty="0"/>
                  <a:t>still satisfied when the execution of the algorithm on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smtClean="0"/>
                  <a:t>, as needed </a:t>
                </a:r>
                <a:r>
                  <a:rPr lang="en-US" dirty="0"/>
                  <a:t>to establish </a:t>
                </a:r>
                <a:r>
                  <a:rPr lang="en-US" dirty="0" smtClean="0"/>
                  <a:t>property </a:t>
                </a:r>
                <a:r>
                  <a:rPr lang="en-US" dirty="0" err="1" smtClean="0"/>
                  <a:t>i</a:t>
                </a:r>
                <a:r>
                  <a:rPr lang="en-US" dirty="0" smtClean="0"/>
                  <a:t>.</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817329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7500" lnSpcReduction="20000"/>
              </a:bodyPr>
              <a:lstStyle/>
              <a:p>
                <a:pPr marL="0" indent="0">
                  <a:buNone/>
                </a:pPr>
                <a:r>
                  <a:rPr lang="en-US" b="1" dirty="0" smtClean="0"/>
                  <a:t>Proof:</a:t>
                </a:r>
              </a:p>
              <a:p>
                <a:pPr marL="0" indent="0">
                  <a:buNone/>
                </a:pPr>
                <a:r>
                  <a:rPr lang="en-US" u="sng" dirty="0" smtClean="0"/>
                  <a:t>Do </a:t>
                </a:r>
                <a:r>
                  <a:rPr lang="en-US" u="sng" dirty="0"/>
                  <a:t>the properties hold upon termination?</a:t>
                </a:r>
              </a:p>
              <a:p>
                <a:pPr marL="0" indent="0">
                  <a:buNone/>
                </a:pPr>
                <a:r>
                  <a:rPr lang="en-US" dirty="0" smtClean="0"/>
                  <a:t>Property ii:</a:t>
                </a:r>
              </a:p>
              <a:p>
                <a:r>
                  <a:rPr lang="en-US" dirty="0" smtClean="0"/>
                  <a:t>The </a:t>
                </a:r>
                <a:r>
                  <a:rPr lang="en-US" dirty="0"/>
                  <a:t>same </a:t>
                </a:r>
                <a:r>
                  <a:rPr lang="en-US" dirty="0" smtClean="0"/>
                  <a:t>argument used for property </a:t>
                </a:r>
                <a:r>
                  <a:rPr lang="en-US" dirty="0" err="1" smtClean="0"/>
                  <a:t>i</a:t>
                </a:r>
                <a:r>
                  <a:rPr lang="en-US" dirty="0" smtClean="0"/>
                  <a:t>, can be used here to establish that </a:t>
                </a:r>
                <a:r>
                  <a:rPr lang="en-US" dirty="0"/>
                  <a:t>property </a:t>
                </a:r>
                <a:r>
                  <a:rPr lang="en-US" dirty="0" smtClean="0"/>
                  <a:t>ii </a:t>
                </a:r>
                <a:r>
                  <a:rPr lang="en-US" dirty="0"/>
                  <a:t>holds when the </a:t>
                </a:r>
                <a:r>
                  <a:rPr lang="en-US" dirty="0" smtClean="0"/>
                  <a:t>execution of </a:t>
                </a:r>
                <a:r>
                  <a:rPr lang="en-US" dirty="0"/>
                  <a:t>the algorithm on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𝑧</m:t>
                    </m:r>
                  </m:oMath>
                </a14:m>
                <a:r>
                  <a:rPr lang="en-US" dirty="0" smtClean="0"/>
                  <a:t> </a:t>
                </a:r>
                <a:r>
                  <a:rPr lang="en-US" dirty="0"/>
                  <a:t>ends, as well</a:t>
                </a:r>
                <a:r>
                  <a:rPr lang="en-US" dirty="0" smtClean="0"/>
                  <a:t>.</a:t>
                </a:r>
              </a:p>
              <a:p>
                <a:pPr marL="0" indent="0">
                  <a:buNone/>
                </a:pPr>
                <a:r>
                  <a:rPr lang="en-US" dirty="0" smtClean="0"/>
                  <a:t>Property iii:</a:t>
                </a:r>
              </a:p>
              <a:p>
                <a:r>
                  <a:rPr lang="en-US" dirty="0"/>
                  <a:t>Since </a:t>
                </a:r>
                <a:r>
                  <a:rPr lang="en-US" dirty="0" smtClean="0"/>
                  <a:t>property iii held for </a:t>
                </a:r>
                <a14:m>
                  <m:oMath xmlns:m="http://schemas.openxmlformats.org/officeDocument/2006/math">
                    <m:r>
                      <a:rPr lang="en-US" i="1" dirty="0" smtClean="0">
                        <a:latin typeface="Cambria Math" panose="02040503050406030204" pitchFamily="18" charset="0"/>
                      </a:rPr>
                      <m:t>𝑤</m:t>
                    </m:r>
                  </m:oMath>
                </a14:m>
                <a:r>
                  <a:rPr lang="en-US" dirty="0" smtClean="0"/>
                  <a:t> after </a:t>
                </a:r>
                <a:r>
                  <a:rPr lang="en-US" dirty="0"/>
                  <a:t>the execution of </a:t>
                </a:r>
                <a:r>
                  <a:rPr lang="en-US" dirty="0" smtClean="0"/>
                  <a:t>the step </a:t>
                </a:r>
                <a:r>
                  <a:rPr lang="en-US" dirty="0"/>
                  <a:t>at line 6, every node in the subtree with root w had a value of size </a:t>
                </a:r>
                <a:r>
                  <a:rPr lang="en-US" dirty="0" smtClean="0"/>
                  <a:t>equal to </a:t>
                </a:r>
                <a:r>
                  <a:rPr lang="en-US" dirty="0"/>
                  <a:t>the number of nodes in the subtree with this node as root. </a:t>
                </a:r>
                <a:endParaRPr lang="en-US" dirty="0" smtClean="0"/>
              </a:p>
              <a:p>
                <a:r>
                  <a:rPr lang="en-US" dirty="0" smtClean="0"/>
                  <a:t>This </a:t>
                </a:r>
                <a:r>
                  <a:rPr lang="en-US" dirty="0"/>
                  <a:t>is also </a:t>
                </a:r>
                <a:r>
                  <a:rPr lang="en-US" dirty="0" smtClean="0"/>
                  <a:t>true for </a:t>
                </a:r>
                <a:r>
                  <a:rPr lang="en-US" dirty="0"/>
                  <a:t>all of the nodes in the subtree of the sibling of </a:t>
                </a:r>
                <a14:m>
                  <m:oMath xmlns:m="http://schemas.openxmlformats.org/officeDocument/2006/math">
                    <m:r>
                      <a:rPr lang="en-US" i="1" dirty="0" smtClean="0">
                        <a:latin typeface="Cambria Math" panose="02040503050406030204" pitchFamily="18" charset="0"/>
                      </a:rPr>
                      <m:t>𝑤</m:t>
                    </m:r>
                  </m:oMath>
                </a14:m>
                <a:r>
                  <a:rPr lang="en-US" dirty="0"/>
                  <a:t> as root, since this was </a:t>
                </a:r>
                <a:r>
                  <a:rPr lang="en-US" dirty="0" smtClean="0"/>
                  <a:t>true for </a:t>
                </a:r>
                <a:r>
                  <a:rPr lang="en-US" dirty="0"/>
                  <a:t>these nodes before the operation and none of these nodes were </a:t>
                </a:r>
                <a:r>
                  <a:rPr lang="en-US" dirty="0" smtClean="0"/>
                  <a:t>changed by </a:t>
                </a:r>
                <a:r>
                  <a:rPr lang="en-US" dirty="0"/>
                  <a:t>it.</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582596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0000" lnSpcReduction="20000"/>
              </a:bodyPr>
              <a:lstStyle/>
              <a:p>
                <a:pPr marL="0" indent="0">
                  <a:buNone/>
                </a:pPr>
                <a:r>
                  <a:rPr lang="en-US" b="1" dirty="0" smtClean="0"/>
                  <a:t>Proof:</a:t>
                </a:r>
              </a:p>
              <a:p>
                <a:pPr marL="0" indent="0">
                  <a:buNone/>
                </a:pPr>
                <a:r>
                  <a:rPr lang="en-US" u="sng" dirty="0" smtClean="0"/>
                  <a:t>Do </a:t>
                </a:r>
                <a:r>
                  <a:rPr lang="en-US" u="sng" dirty="0"/>
                  <a:t>the properties hold upon termination?</a:t>
                </a:r>
              </a:p>
              <a:p>
                <a:pPr marL="0" indent="0">
                  <a:buNone/>
                </a:pPr>
                <a:r>
                  <a:rPr lang="en-US" dirty="0" smtClean="0"/>
                  <a:t>Property iii:</a:t>
                </a:r>
              </a:p>
              <a:p>
                <a:r>
                  <a:rPr lang="en-US" dirty="0"/>
                  <a:t>Either the number of nodes in the subtree with root w (and, consequently, </a:t>
                </a:r>
                <a:r>
                  <a:rPr lang="en-US" dirty="0" smtClean="0"/>
                  <a:t>the number </a:t>
                </a:r>
                <a:r>
                  <a:rPr lang="en-US" dirty="0"/>
                  <a:t>of nodes in the subtree with root </a:t>
                </a:r>
                <a14:m>
                  <m:oMath xmlns:m="http://schemas.openxmlformats.org/officeDocument/2006/math">
                    <m:r>
                      <a:rPr lang="en-US" i="1" dirty="0" smtClean="0">
                        <a:latin typeface="Cambria Math" panose="02040503050406030204" pitchFamily="18" charset="0"/>
                      </a:rPr>
                      <m:t>𝑧</m:t>
                    </m:r>
                  </m:oMath>
                </a14:m>
                <a:r>
                  <a:rPr lang="en-US" dirty="0"/>
                  <a:t>) was increased by one as a </a:t>
                </a:r>
                <a:r>
                  <a:rPr lang="en-US" dirty="0" smtClean="0"/>
                  <a:t>result of </a:t>
                </a:r>
                <a:r>
                  <a:rPr lang="en-US" dirty="0"/>
                  <a:t>the execution of the step at line 6, or the number of nodes in these </a:t>
                </a:r>
                <a:r>
                  <a:rPr lang="en-US" dirty="0" smtClean="0"/>
                  <a:t>subtrees were </a:t>
                </a:r>
                <a:r>
                  <a:rPr lang="en-US" dirty="0"/>
                  <a:t>not changed</a:t>
                </a:r>
                <a:r>
                  <a:rPr lang="en-US" dirty="0" smtClean="0"/>
                  <a:t>.</a:t>
                </a:r>
              </a:p>
              <a:p>
                <a:pPr lvl="1"/>
                <a:r>
                  <a:rPr lang="en-US" dirty="0"/>
                  <a:t>If the number of nodes in the subtree with root w was increased </a:t>
                </a:r>
                <a:r>
                  <a:rPr lang="en-US" dirty="0" smtClean="0"/>
                  <a:t>then no </a:t>
                </a:r>
                <a:r>
                  <a:rPr lang="en-US" dirty="0"/>
                  <a:t>exception was thrown during the execution of </a:t>
                </a:r>
                <a:r>
                  <a:rPr lang="en-US" dirty="0" smtClean="0"/>
                  <a:t>this step</a:t>
                </a:r>
                <a:r>
                  <a:rPr lang="en-US" dirty="0"/>
                  <a:t>, and the step at line 15 was reached and executed. The value of </a:t>
                </a:r>
                <a:r>
                  <a:rPr lang="en-US" dirty="0" err="1" smtClean="0">
                    <a:latin typeface="Courier New" panose="02070309020205020404" pitchFamily="49" charset="0"/>
                    <a:cs typeface="Courier New" panose="02070309020205020404" pitchFamily="49" charset="0"/>
                  </a:rPr>
                  <a:t>z.size</a:t>
                </a:r>
                <a:r>
                  <a:rPr lang="en-US" dirty="0" smtClean="0"/>
                  <a:t> was </a:t>
                </a:r>
                <a:r>
                  <a:rPr lang="en-US" dirty="0"/>
                  <a:t>then increased by </a:t>
                </a:r>
                <a:r>
                  <a:rPr lang="en-US" dirty="0" smtClean="0"/>
                  <a:t>one, as </a:t>
                </a:r>
                <a:r>
                  <a:rPr lang="en-US" dirty="0"/>
                  <a:t>needed to establish that the (new) value </a:t>
                </a:r>
                <a:r>
                  <a:rPr lang="en-US" dirty="0" smtClean="0"/>
                  <a:t>of this </a:t>
                </a:r>
                <a:r>
                  <a:rPr lang="en-US" dirty="0"/>
                  <a:t>is equal to the number of nodes in the subtree with root </a:t>
                </a:r>
                <a14:m>
                  <m:oMath xmlns:m="http://schemas.openxmlformats.org/officeDocument/2006/math">
                    <m:r>
                      <a:rPr lang="en-US" i="1" dirty="0" smtClean="0">
                        <a:latin typeface="Cambria Math" panose="02040503050406030204" pitchFamily="18" charset="0"/>
                      </a:rPr>
                      <m:t>𝑧</m:t>
                    </m:r>
                  </m:oMath>
                </a14:m>
                <a:r>
                  <a:rPr lang="en-US" dirty="0"/>
                  <a:t>, </a:t>
                </a:r>
                <a:r>
                  <a:rPr lang="en-US" dirty="0" smtClean="0"/>
                  <a:t>establishing property iii </a:t>
                </a:r>
                <a:r>
                  <a:rPr lang="en-US" dirty="0"/>
                  <a:t>in this case</a:t>
                </a:r>
                <a:r>
                  <a:rPr lang="en-US" dirty="0" smtClean="0"/>
                  <a:t>.</a:t>
                </a:r>
              </a:p>
              <a:p>
                <a:pPr lvl="1"/>
                <a:r>
                  <a:rPr lang="en-US" dirty="0" smtClean="0"/>
                  <a:t>If </a:t>
                </a:r>
                <a:r>
                  <a:rPr lang="en-US" dirty="0"/>
                  <a:t>the number of nodes in the subtree with root w was </a:t>
                </a:r>
                <a:r>
                  <a:rPr lang="en-US" dirty="0" smtClean="0"/>
                  <a:t>not increased then, an </a:t>
                </a:r>
                <a:r>
                  <a:rPr lang="en-US" dirty="0" err="1" smtClean="0"/>
                  <a:t>ElementFoundException</a:t>
                </a:r>
                <a:r>
                  <a:rPr lang="en-US" dirty="0" smtClean="0"/>
                  <a:t> </a:t>
                </a:r>
                <a:r>
                  <a:rPr lang="en-US" dirty="0"/>
                  <a:t>was thrown during the execution of the step </a:t>
                </a:r>
                <a:r>
                  <a:rPr lang="en-US" dirty="0" smtClean="0"/>
                  <a:t>at line </a:t>
                </a:r>
                <a:r>
                  <a:rPr lang="en-US" dirty="0"/>
                  <a:t>6. This exception was never caught and the step at line 15 was </a:t>
                </a:r>
                <a:r>
                  <a:rPr lang="en-US" dirty="0" smtClean="0"/>
                  <a:t>never reached</a:t>
                </a:r>
                <a:r>
                  <a:rPr lang="en-US" dirty="0"/>
                  <a:t>. Thus the value of </a:t>
                </a:r>
                <a:r>
                  <a:rPr lang="en-US" dirty="0" err="1">
                    <a:latin typeface="Courier New" panose="02070309020205020404" pitchFamily="49" charset="0"/>
                    <a:cs typeface="Courier New" panose="02070309020205020404" pitchFamily="49" charset="0"/>
                  </a:rPr>
                  <a:t>z.size</a:t>
                </a:r>
                <a:r>
                  <a:rPr lang="en-US" dirty="0"/>
                  <a:t> was never changed, as needed to </a:t>
                </a:r>
                <a:r>
                  <a:rPr lang="en-US" dirty="0" smtClean="0"/>
                  <a:t>establish that </a:t>
                </a:r>
                <a:r>
                  <a:rPr lang="en-US" dirty="0"/>
                  <a:t>property </a:t>
                </a:r>
                <a:r>
                  <a:rPr lang="en-US" dirty="0" smtClean="0"/>
                  <a:t>iii </a:t>
                </a:r>
                <a:r>
                  <a:rPr lang="en-US" dirty="0"/>
                  <a:t>holds after this execution of the algorithm in this case too</a:t>
                </a:r>
                <a:r>
                  <a:rPr lang="en-US" dirty="0" smtClean="0"/>
                  <a:t>.</a:t>
                </a:r>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593967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Proof:</a:t>
                </a:r>
              </a:p>
              <a:p>
                <a:pPr marL="0" indent="0">
                  <a:buNone/>
                </a:pPr>
                <a:r>
                  <a:rPr lang="en-US" u="sng" dirty="0" smtClean="0"/>
                  <a:t>Do </a:t>
                </a:r>
                <a:r>
                  <a:rPr lang="en-US" u="sng" dirty="0"/>
                  <a:t>the properties hold upon termination?</a:t>
                </a:r>
              </a:p>
              <a:p>
                <a:pPr marL="0" indent="0">
                  <a:buNone/>
                </a:pPr>
                <a:r>
                  <a:rPr lang="en-US" dirty="0" smtClean="0"/>
                  <a:t>Property iv:</a:t>
                </a:r>
              </a:p>
              <a:p>
                <a:r>
                  <a:rPr lang="en-US" dirty="0"/>
                  <a:t>Finally, the above argument also establishes that property </a:t>
                </a:r>
                <a:r>
                  <a:rPr lang="en-US" dirty="0" smtClean="0"/>
                  <a:t>iv holds </a:t>
                </a:r>
                <a:r>
                  <a:rPr lang="en-US" dirty="0"/>
                  <a:t>when </a:t>
                </a:r>
                <a:r>
                  <a:rPr lang="en-US" dirty="0" smtClean="0"/>
                  <a:t>this execution </a:t>
                </a:r>
                <a:r>
                  <a:rPr lang="en-US" dirty="0"/>
                  <a:t>of the algorithm ends. </a:t>
                </a:r>
                <a:endParaRPr lang="en-US" dirty="0" smtClean="0"/>
              </a:p>
              <a:p>
                <a:pPr marL="0" indent="0">
                  <a:buNone/>
                </a:pPr>
                <a:r>
                  <a:rPr lang="en-US" dirty="0" smtClean="0"/>
                  <a:t>The </a:t>
                </a:r>
                <a:r>
                  <a:rPr lang="en-US" dirty="0"/>
                  <a:t>“Key Property” therefore holds for </a:t>
                </a:r>
                <a14:m>
                  <m:oMath xmlns:m="http://schemas.openxmlformats.org/officeDocument/2006/math">
                    <m:r>
                      <a:rPr lang="en-US" i="1" dirty="0" smtClean="0">
                        <a:latin typeface="Cambria Math" panose="02040503050406030204" pitchFamily="18" charset="0"/>
                      </a:rPr>
                      <m:t>𝑧</m:t>
                    </m:r>
                  </m:oMath>
                </a14:m>
                <a:r>
                  <a:rPr lang="en-US" dirty="0"/>
                  <a:t> </a:t>
                </a:r>
                <a:r>
                  <a:rPr lang="en-US" dirty="0" smtClean="0"/>
                  <a:t>in this </a:t>
                </a:r>
                <a:r>
                  <a:rPr lang="en-US" dirty="0"/>
                  <a:t>subcase too</a:t>
                </a:r>
                <a:r>
                  <a:rPr lang="en-US" dirty="0" smtClean="0"/>
                  <a:t>.</a:t>
                </a:r>
              </a:p>
              <a:p>
                <a:pPr marL="0" indent="0">
                  <a:buNone/>
                </a:pPr>
                <a:r>
                  <a:rPr lang="en-US" dirty="0"/>
                  <a:t>Since it holds in both possible subcases, the “Key Property” holds for </a:t>
                </a:r>
                <a14:m>
                  <m:oMath xmlns:m="http://schemas.openxmlformats.org/officeDocument/2006/math">
                    <m:r>
                      <a:rPr lang="en-US" i="1" dirty="0" smtClean="0">
                        <a:latin typeface="Cambria Math" panose="02040503050406030204" pitchFamily="18" charset="0"/>
                      </a:rPr>
                      <m:t>𝑧</m:t>
                    </m:r>
                  </m:oMath>
                </a14:m>
                <a:r>
                  <a:rPr lang="en-US" dirty="0"/>
                  <a:t> in this case.</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7225370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Proof:</a:t>
                </a:r>
              </a:p>
              <a:p>
                <a:pPr marL="0" indent="0">
                  <a:buNone/>
                </a:pPr>
                <a:r>
                  <a:rPr lang="en-US" b="1" dirty="0"/>
                  <a:t>Case </a:t>
                </a:r>
                <a:r>
                  <a:rPr lang="en-US" b="1" dirty="0" smtClean="0"/>
                  <a:t>2:</a:t>
                </a:r>
                <a:r>
                  <a:rPr lang="en-US" dirty="0" smtClean="0"/>
                  <a:t> </a:t>
                </a:r>
                <a14:m>
                  <m:oMath xmlns:m="http://schemas.openxmlformats.org/officeDocument/2006/math">
                    <m:r>
                      <a:rPr lang="en-US" i="1" dirty="0">
                        <a:latin typeface="Cambria Math" panose="02040503050406030204" pitchFamily="18" charset="0"/>
                      </a:rPr>
                      <m:t>𝑘</m:t>
                    </m:r>
                  </m:oMath>
                </a14:m>
                <a:r>
                  <a:rPr lang="en-US" dirty="0"/>
                  <a:t> is strictly </a:t>
                </a:r>
                <a:r>
                  <a:rPr lang="en-US" dirty="0" smtClean="0"/>
                  <a:t>greater than </a:t>
                </a:r>
                <a:r>
                  <a:rPr lang="en-US" dirty="0"/>
                  <a:t>the key stored at </a:t>
                </a:r>
                <a14:m>
                  <m:oMath xmlns:m="http://schemas.openxmlformats.org/officeDocument/2006/math">
                    <m:r>
                      <a:rPr lang="en-US" i="1" dirty="0">
                        <a:latin typeface="Cambria Math" panose="02040503050406030204" pitchFamily="18" charset="0"/>
                      </a:rPr>
                      <m:t>𝑧</m:t>
                    </m:r>
                  </m:oMath>
                </a14:m>
                <a:r>
                  <a:rPr lang="en-US" dirty="0" smtClean="0"/>
                  <a:t>.</a:t>
                </a:r>
              </a:p>
              <a:p>
                <a:r>
                  <a:rPr lang="en-US" dirty="0" smtClean="0"/>
                  <a:t>The </a:t>
                </a:r>
                <a:r>
                  <a:rPr lang="en-US" dirty="0"/>
                  <a:t>proof that the “Key Property” is satisfied for </a:t>
                </a:r>
                <a14:m>
                  <m:oMath xmlns:m="http://schemas.openxmlformats.org/officeDocument/2006/math">
                    <m:r>
                      <a:rPr lang="en-US" i="1" dirty="0" smtClean="0">
                        <a:latin typeface="Cambria Math" panose="02040503050406030204" pitchFamily="18" charset="0"/>
                      </a:rPr>
                      <m:t>𝑧</m:t>
                    </m:r>
                  </m:oMath>
                </a14:m>
                <a:r>
                  <a:rPr lang="en-US" dirty="0"/>
                  <a:t> in this case is </a:t>
                </a:r>
                <a:r>
                  <a:rPr lang="en-US" dirty="0" smtClean="0"/>
                  <a:t>virtually identical </a:t>
                </a:r>
                <a:r>
                  <a:rPr lang="en-US" dirty="0"/>
                  <a:t>to the proof given for the previous case: All you need to do is </a:t>
                </a:r>
                <a:r>
                  <a:rPr lang="en-US" dirty="0" smtClean="0"/>
                  <a:t>exchange “less </a:t>
                </a:r>
                <a:r>
                  <a:rPr lang="en-US" dirty="0"/>
                  <a:t>than” with “greater than”, “left child” with “right child”, and “left subtree” </a:t>
                </a:r>
                <a:r>
                  <a:rPr lang="en-US" dirty="0" smtClean="0"/>
                  <a:t>with “right </a:t>
                </a:r>
                <a:r>
                  <a:rPr lang="en-US" dirty="0"/>
                  <a:t>subtree” throughout the above argument</a:t>
                </a:r>
                <a:r>
                  <a:rPr lang="en-US" dirty="0" smtClean="0"/>
                  <a:t>.</a:t>
                </a:r>
              </a:p>
              <a:p>
                <a:endParaRPr lang="en-US" dirty="0"/>
              </a:p>
              <a:p>
                <a:pPr marL="0" indent="0">
                  <a:buNone/>
                </a:pPr>
                <a:r>
                  <a:rPr lang="en-US" dirty="0"/>
                  <a:t>The “Key Property” is therefore satisfied for </a:t>
                </a:r>
                <a14:m>
                  <m:oMath xmlns:m="http://schemas.openxmlformats.org/officeDocument/2006/math">
                    <m:r>
                      <a:rPr lang="en-US" i="1" dirty="0" smtClean="0">
                        <a:latin typeface="Cambria Math" panose="02040503050406030204" pitchFamily="18" charset="0"/>
                      </a:rPr>
                      <m:t>𝑧</m:t>
                    </m:r>
                  </m:oMath>
                </a14:m>
                <a:r>
                  <a:rPr lang="en-US" dirty="0"/>
                  <a:t> in this case too.</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Ø"/>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2552531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lnSpcReduction="10000"/>
              </a:bodyPr>
              <a:lstStyle/>
              <a:p>
                <a:pPr marL="0" indent="0">
                  <a:buNone/>
                </a:pPr>
                <a:r>
                  <a:rPr lang="en-US" b="1" dirty="0" smtClean="0"/>
                  <a:t>Proof:</a:t>
                </a:r>
              </a:p>
              <a:p>
                <a:pPr marL="0" indent="0">
                  <a:buNone/>
                </a:pPr>
                <a:r>
                  <a:rPr lang="en-US" b="1" dirty="0"/>
                  <a:t>Case </a:t>
                </a:r>
                <a:r>
                  <a:rPr lang="en-US" b="1" dirty="0" smtClean="0"/>
                  <a:t>3:</a:t>
                </a:r>
                <a:r>
                  <a:rPr lang="en-US" dirty="0" smtClean="0"/>
                  <a:t> </a:t>
                </a:r>
                <a14:m>
                  <m:oMath xmlns:m="http://schemas.openxmlformats.org/officeDocument/2006/math">
                    <m:r>
                      <a:rPr lang="en-US" i="1" dirty="0">
                        <a:latin typeface="Cambria Math" panose="02040503050406030204" pitchFamily="18" charset="0"/>
                      </a:rPr>
                      <m:t>𝑘</m:t>
                    </m:r>
                  </m:oMath>
                </a14:m>
                <a:r>
                  <a:rPr lang="en-US" dirty="0"/>
                  <a:t> is </a:t>
                </a:r>
                <a:r>
                  <a:rPr lang="en-US" dirty="0" smtClean="0"/>
                  <a:t>equal to the </a:t>
                </a:r>
                <a:r>
                  <a:rPr lang="en-US" dirty="0"/>
                  <a:t>key stored at </a:t>
                </a:r>
                <a14:m>
                  <m:oMath xmlns:m="http://schemas.openxmlformats.org/officeDocument/2006/math">
                    <m:r>
                      <a:rPr lang="en-US" i="1" dirty="0">
                        <a:latin typeface="Cambria Math" panose="02040503050406030204" pitchFamily="18" charset="0"/>
                      </a:rPr>
                      <m:t>𝑧</m:t>
                    </m:r>
                  </m:oMath>
                </a14:m>
                <a:r>
                  <a:rPr lang="en-US" dirty="0" smtClean="0"/>
                  <a:t>.</a:t>
                </a:r>
              </a:p>
              <a:p>
                <a:r>
                  <a:rPr lang="en-US" dirty="0"/>
                  <a:t>The argument given in the basis, for </a:t>
                </a:r>
                <a14:m>
                  <m:oMath xmlns:m="http://schemas.openxmlformats.org/officeDocument/2006/math">
                    <m:r>
                      <a:rPr lang="en-US" i="1" dirty="0">
                        <a:latin typeface="Cambria Math" panose="02040503050406030204" pitchFamily="18" charset="0"/>
                      </a:rPr>
                      <m:t>𝑥</m:t>
                    </m:r>
                  </m:oMath>
                </a14:m>
                <a:r>
                  <a:rPr lang="en-US" dirty="0"/>
                  <a:t>, when </a:t>
                </a:r>
                <a14:m>
                  <m:oMath xmlns:m="http://schemas.openxmlformats.org/officeDocument/2006/math">
                    <m:r>
                      <a:rPr lang="en-US" i="1" dirty="0">
                        <a:latin typeface="Cambria Math" panose="02040503050406030204" pitchFamily="18" charset="0"/>
                      </a:rPr>
                      <m:t>𝑘</m:t>
                    </m:r>
                  </m:oMath>
                </a14:m>
                <a:r>
                  <a:rPr lang="en-US" dirty="0"/>
                  <a:t> is equal to the key stored at </a:t>
                </a:r>
                <a14:m>
                  <m:oMath xmlns:m="http://schemas.openxmlformats.org/officeDocument/2006/math">
                    <m:r>
                      <a:rPr lang="en-US" i="1" dirty="0">
                        <a:latin typeface="Cambria Math" panose="02040503050406030204" pitchFamily="18" charset="0"/>
                      </a:rPr>
                      <m:t>𝑥</m:t>
                    </m:r>
                  </m:oMath>
                </a14:m>
                <a:r>
                  <a:rPr lang="en-US" dirty="0"/>
                  <a:t>, can be applied here too. They “Key Property”’ is satisfied for </a:t>
                </a:r>
                <a14:m>
                  <m:oMath xmlns:m="http://schemas.openxmlformats.org/officeDocument/2006/math">
                    <m:r>
                      <a:rPr lang="en-US" i="1" dirty="0">
                        <a:latin typeface="Cambria Math" panose="02040503050406030204" pitchFamily="18" charset="0"/>
                      </a:rPr>
                      <m:t>𝑧</m:t>
                    </m:r>
                  </m:oMath>
                </a14:m>
                <a:r>
                  <a:rPr lang="en-US" dirty="0"/>
                  <a:t> in this case as well.</a:t>
                </a:r>
              </a:p>
              <a:p>
                <a:pPr marL="0" indent="0">
                  <a:buNone/>
                </a:pPr>
                <a:endParaRPr lang="en-US" dirty="0"/>
              </a:p>
              <a:p>
                <a:pPr marL="0" indent="0">
                  <a:buNone/>
                </a:pPr>
                <a:r>
                  <a:rPr lang="en-US" dirty="0"/>
                  <a:t>The “Key Property” is therefore satisfied for </a:t>
                </a:r>
                <a14:m>
                  <m:oMath xmlns:m="http://schemas.openxmlformats.org/officeDocument/2006/math">
                    <m:r>
                      <a:rPr lang="en-US" i="1" dirty="0">
                        <a:latin typeface="Cambria Math" panose="02040503050406030204" pitchFamily="18" charset="0"/>
                      </a:rPr>
                      <m:t>𝑧</m:t>
                    </m:r>
                  </m:oMath>
                </a14:m>
                <a:r>
                  <a:rPr lang="en-US" dirty="0"/>
                  <a:t> in this case too.</a:t>
                </a:r>
              </a:p>
              <a:p>
                <a:pPr marL="0" indent="0">
                  <a:buNone/>
                </a:pPr>
                <a:r>
                  <a:rPr lang="en-US" dirty="0"/>
                  <a:t>The “Key Property” has now been established for </a:t>
                </a:r>
                <a14:m>
                  <m:oMath xmlns:m="http://schemas.openxmlformats.org/officeDocument/2006/math">
                    <m:r>
                      <a:rPr lang="en-US" i="1" dirty="0">
                        <a:latin typeface="Cambria Math" panose="02040503050406030204" pitchFamily="18" charset="0"/>
                      </a:rPr>
                      <m:t>𝑧</m:t>
                    </m:r>
                  </m:oMath>
                </a14:m>
                <a:r>
                  <a:rPr lang="en-US" dirty="0"/>
                  <a:t> in every possible case. </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ü"/>
            </a:pPr>
            <a:r>
              <a:rPr lang="en-US" dirty="0"/>
              <a:t>Proof Steps</a:t>
            </a:r>
          </a:p>
          <a:p>
            <a:pPr>
              <a:buFont typeface="+mj-lt"/>
              <a:buAutoNum type="arabicPeriod" startAt="4"/>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4252317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Background</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Algorithm:</a:t>
            </a:r>
            <a:endParaRPr lang="en-US" sz="3200" dirty="0"/>
          </a:p>
        </p:txBody>
      </p:sp>
      <p:sp>
        <p:nvSpPr>
          <p:cNvPr id="10" name="Content Placeholder 9"/>
          <p:cNvSpPr>
            <a:spLocks noGrp="1"/>
          </p:cNvSpPr>
          <p:nvPr>
            <p:ph sz="half" idx="2"/>
          </p:nvPr>
        </p:nvSpPr>
        <p:spPr/>
        <p:txBody>
          <a:bodyPr>
            <a:normAutofit/>
          </a:bodyPr>
          <a:lstStyle/>
          <a:p>
            <a:pPr marL="0" indent="0">
              <a:buNone/>
            </a:pPr>
            <a:r>
              <a:rPr lang="en-US" sz="1400" dirty="0" smtClean="0"/>
              <a:t>COPY IT FROM TUTORIAL EXERCISES DOCUMENT</a:t>
            </a:r>
            <a:endParaRPr lang="en-US" sz="1400" dirty="0"/>
          </a:p>
        </p:txBody>
      </p:sp>
      <p:sp>
        <p:nvSpPr>
          <p:cNvPr id="11" name="Text Placeholder 10"/>
          <p:cNvSpPr>
            <a:spLocks noGrp="1"/>
          </p:cNvSpPr>
          <p:nvPr>
            <p:ph type="body" sz="quarter" idx="3"/>
          </p:nvPr>
        </p:nvSpPr>
        <p:spPr>
          <a:xfrm>
            <a:off x="5702531" y="2174875"/>
            <a:ext cx="5679468" cy="576262"/>
          </a:xfrm>
        </p:spPr>
        <p:txBody>
          <a:bodyPr/>
          <a:lstStyle/>
          <a:p>
            <a:pPr algn="l"/>
            <a:r>
              <a:rPr lang="en-US" sz="2800" dirty="0" smtClean="0"/>
              <a:t>BST Dictionary Invariant:</a:t>
            </a:r>
            <a:endParaRPr lang="en-US" sz="2800" dirty="0"/>
          </a:p>
        </p:txBody>
      </p:sp>
      <mc:AlternateContent xmlns:mc="http://schemas.openxmlformats.org/markup-compatibility/2006" xmlns:a14="http://schemas.microsoft.com/office/drawing/2010/main">
        <mc:Choice Requires="a14">
          <p:sp>
            <p:nvSpPr>
              <p:cNvPr id="12" name="Content Placeholder 11"/>
              <p:cNvSpPr>
                <a:spLocks noGrp="1"/>
              </p:cNvSpPr>
              <p:nvPr>
                <p:ph sz="quarter" idx="4"/>
              </p:nvPr>
            </p:nvSpPr>
            <p:spPr>
              <a:xfrm>
                <a:off x="5702531" y="2751138"/>
                <a:ext cx="5679467" cy="3425218"/>
              </a:xfrm>
            </p:spPr>
            <p:txBody>
              <a:bodyPr>
                <a:normAutofit fontScale="85000" lnSpcReduction="10000"/>
              </a:bodyPr>
              <a:lstStyle/>
              <a:p>
                <a:pPr>
                  <a:buFont typeface="+mj-lt"/>
                  <a:buAutoNum type="arabicPeriod"/>
                </a:pPr>
                <a:r>
                  <a:rPr lang="en-US" dirty="0" smtClean="0"/>
                  <a:t>Each </a:t>
                </a:r>
                <a:r>
                  <a:rPr lang="en-US" dirty="0"/>
                  <a:t>node stores both a “key” </a:t>
                </a:r>
                <a14:m>
                  <m:oMath xmlns:m="http://schemas.openxmlformats.org/officeDocument/2006/math">
                    <m:r>
                      <a:rPr lang="en-US" i="1" dirty="0" smtClean="0">
                        <a:latin typeface="Cambria Math" panose="02040503050406030204" pitchFamily="18" charset="0"/>
                      </a:rPr>
                      <m:t>𝑘</m:t>
                    </m:r>
                  </m:oMath>
                </a14:m>
                <a:r>
                  <a:rPr lang="en-US" dirty="0"/>
                  <a:t> with type </a:t>
                </a:r>
                <a14:m>
                  <m:oMath xmlns:m="http://schemas.openxmlformats.org/officeDocument/2006/math">
                    <m:r>
                      <a:rPr lang="en-US" i="1" dirty="0" smtClean="0">
                        <a:latin typeface="Cambria Math" panose="02040503050406030204" pitchFamily="18" charset="0"/>
                      </a:rPr>
                      <m:t>𝐾</m:t>
                    </m:r>
                  </m:oMath>
                </a14:m>
                <a:r>
                  <a:rPr lang="en-US" dirty="0"/>
                  <a:t> and a “value” </a:t>
                </a:r>
                <a14:m>
                  <m:oMath xmlns:m="http://schemas.openxmlformats.org/officeDocument/2006/math">
                    <m:r>
                      <a:rPr lang="en-US" i="1" dirty="0" smtClean="0">
                        <a:latin typeface="Cambria Math" panose="02040503050406030204" pitchFamily="18" charset="0"/>
                      </a:rPr>
                      <m:t>𝑣</m:t>
                    </m:r>
                  </m:oMath>
                </a14:m>
                <a:r>
                  <a:rPr lang="en-US" dirty="0"/>
                  <a:t> with type </a:t>
                </a:r>
                <a14:m>
                  <m:oMath xmlns:m="http://schemas.openxmlformats.org/officeDocument/2006/math">
                    <m:r>
                      <a:rPr lang="en-US" i="1" dirty="0" smtClean="0">
                        <a:latin typeface="Cambria Math" panose="02040503050406030204" pitchFamily="18" charset="0"/>
                      </a:rPr>
                      <m:t>𝑉</m:t>
                    </m:r>
                  </m:oMath>
                </a14:m>
                <a:r>
                  <a:rPr lang="en-US" dirty="0"/>
                  <a:t>. The partial function represented is the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𝐾</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𝑉</m:t>
                    </m:r>
                  </m:oMath>
                </a14:m>
                <a:r>
                  <a:rPr lang="en-US" dirty="0"/>
                  <a:t> such that:</a:t>
                </a:r>
              </a:p>
              <a:p>
                <a:pPr lvl="1"/>
                <a:r>
                  <a:rPr lang="en-US" dirty="0" smtClean="0"/>
                  <a:t>If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a:t> is defined then there is a node in this </a:t>
                </a:r>
                <a:r>
                  <a:rPr lang="en-US" dirty="0" smtClean="0"/>
                  <a:t>BST storing </a:t>
                </a:r>
                <a:r>
                  <a:rPr lang="en-US" dirty="0"/>
                  <a:t>the key </a:t>
                </a:r>
                <a14:m>
                  <m:oMath xmlns:m="http://schemas.openxmlformats.org/officeDocument/2006/math">
                    <m:r>
                      <a:rPr lang="en-US" i="1" dirty="0" smtClean="0">
                        <a:latin typeface="Cambria Math" panose="02040503050406030204" pitchFamily="18" charset="0"/>
                      </a:rPr>
                      <m:t>𝑘</m:t>
                    </m:r>
                  </m:oMath>
                </a14:m>
                <a:r>
                  <a:rPr lang="en-US" dirty="0"/>
                  <a:t> and value </a:t>
                </a:r>
                <a14:m>
                  <m:oMath xmlns:m="http://schemas.openxmlformats.org/officeDocument/2006/math">
                    <m:r>
                      <m:rPr>
                        <m:sty m:val="p"/>
                      </m:rPr>
                      <a:rPr lang="en-US" b="0" i="0" dirty="0" smtClean="0">
                        <a:latin typeface="Cambria Math" panose="02040503050406030204" pitchFamily="18" charset="0"/>
                      </a:rPr>
                      <m:t>v</m:t>
                    </m:r>
                  </m:oMath>
                </a14:m>
                <a:r>
                  <a:rPr lang="en-US" dirty="0"/>
                  <a:t>;</a:t>
                </a:r>
              </a:p>
              <a:p>
                <a:pPr lvl="1"/>
                <a:r>
                  <a:rPr lang="en-US" dirty="0" smtClean="0"/>
                  <a:t>If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a:t> is not defined then there is no node in this </a:t>
                </a:r>
                <a:r>
                  <a:rPr lang="en-US" dirty="0" smtClean="0"/>
                  <a:t>BST storing </a:t>
                </a:r>
                <a:r>
                  <a:rPr lang="en-US" dirty="0"/>
                  <a:t>a key </a:t>
                </a:r>
                <a14:m>
                  <m:oMath xmlns:m="http://schemas.openxmlformats.org/officeDocument/2006/math">
                    <m:r>
                      <a:rPr lang="en-US" i="1" dirty="0" smtClean="0">
                        <a:latin typeface="Cambria Math" panose="02040503050406030204" pitchFamily="18" charset="0"/>
                      </a:rPr>
                      <m:t>𝑘</m:t>
                    </m:r>
                  </m:oMath>
                </a14:m>
                <a:r>
                  <a:rPr lang="en-US" dirty="0"/>
                  <a:t> and </a:t>
                </a:r>
                <a:r>
                  <a:rPr lang="en-US" dirty="0" smtClean="0"/>
                  <a:t>any </a:t>
                </a:r>
                <a:r>
                  <a:rPr lang="en-US" dirty="0"/>
                  <a:t>value </a:t>
                </a:r>
                <a14:m>
                  <m:oMath xmlns:m="http://schemas.openxmlformats.org/officeDocument/2006/math">
                    <m:r>
                      <a:rPr lang="en-US" i="1" dirty="0">
                        <a:latin typeface="Cambria Math" panose="02040503050406030204" pitchFamily="18" charset="0"/>
                      </a:rPr>
                      <m:t>𝑣</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𝑉</m:t>
                    </m:r>
                  </m:oMath>
                </a14:m>
                <a:r>
                  <a:rPr lang="en-US" dirty="0"/>
                  <a:t>, at all</a:t>
                </a:r>
                <a:r>
                  <a:rPr lang="en-US" dirty="0" smtClean="0"/>
                  <a:t>.</a:t>
                </a:r>
                <a:endParaRPr lang="en-US" dirty="0"/>
              </a:p>
              <a:p>
                <a:pPr>
                  <a:buFont typeface="+mj-lt"/>
                  <a:buAutoNum type="arabicPeriod"/>
                </a:pPr>
                <a:r>
                  <a:rPr lang="en-US" dirty="0" smtClean="0"/>
                  <a:t>If </a:t>
                </a:r>
                <a:r>
                  <a:rPr lang="en-US" dirty="0"/>
                  <a:t>the </a:t>
                </a:r>
                <a:r>
                  <a:rPr lang="en-US" dirty="0" smtClean="0"/>
                  <a:t>BST is </a:t>
                </a:r>
                <a:r>
                  <a:rPr lang="en-US" dirty="0"/>
                  <a:t>not empty then the key </a:t>
                </a:r>
                <a:r>
                  <a:rPr lang="en-US" dirty="0" smtClean="0"/>
                  <a:t>stored </a:t>
                </a:r>
                <a:r>
                  <a:rPr lang="en-US" dirty="0"/>
                  <a:t>in the left subtree of the root is less than the key stored at the root, and every key stored in the right subtree of the root is greater than the key stored at the root</a:t>
                </a:r>
                <a:r>
                  <a:rPr lang="en-US" dirty="0" smtClean="0"/>
                  <a:t>.</a:t>
                </a:r>
                <a:endParaRPr lang="en-US" dirty="0"/>
              </a:p>
              <a:p>
                <a:pPr>
                  <a:buFont typeface="+mj-lt"/>
                  <a:buAutoNum type="arabicPeriod"/>
                </a:pPr>
                <a:r>
                  <a:rPr lang="en-US" dirty="0" smtClean="0"/>
                  <a:t>If </a:t>
                </a:r>
                <a:r>
                  <a:rPr lang="en-US" dirty="0"/>
                  <a:t>this </a:t>
                </a:r>
                <a:r>
                  <a:rPr lang="en-US" dirty="0" smtClean="0"/>
                  <a:t>BST is </a:t>
                </a:r>
                <a:r>
                  <a:rPr lang="en-US" dirty="0"/>
                  <a:t>not empty then the left and right subtrees are also </a:t>
                </a:r>
                <a:r>
                  <a:rPr lang="en-US" dirty="0" smtClean="0"/>
                  <a:t>BSTs representing dictionaries, so </a:t>
                </a:r>
                <a:r>
                  <a:rPr lang="en-US" dirty="0"/>
                  <a:t>that they, and their subtrees, also satisfy this </a:t>
                </a:r>
                <a:r>
                  <a:rPr lang="en-US" dirty="0" smtClean="0"/>
                  <a:t>“BST Dictionary </a:t>
                </a:r>
                <a:r>
                  <a:rPr lang="en-US" dirty="0"/>
                  <a:t>Invariant</a:t>
                </a:r>
                <a:r>
                  <a:rPr lang="en-US" dirty="0" smtClean="0"/>
                  <a:t>”.</a:t>
                </a:r>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sz="quarter" idx="4"/>
              </p:nvPr>
            </p:nvSpPr>
            <p:spPr>
              <a:xfrm>
                <a:off x="5702531" y="2751138"/>
                <a:ext cx="5679467" cy="3425218"/>
              </a:xfrm>
              <a:blipFill>
                <a:blip r:embed="rId4"/>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950796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Proof Closure:</a:t>
            </a:r>
          </a:p>
        </p:txBody>
      </p:sp>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ü"/>
            </a:pPr>
            <a:r>
              <a:rPr lang="en-US" dirty="0"/>
              <a:t>Proof Steps</a:t>
            </a:r>
          </a:p>
          <a:p>
            <a:pPr>
              <a:buFont typeface="Wingdings" panose="05000000000000000000" pitchFamily="2" charset="2"/>
              <a:buChar char="Ø"/>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3041948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marL="0" indent="0" algn="l">
              <a:buNone/>
            </a:pPr>
            <a:r>
              <a:rPr lang="en-US" sz="3200" dirty="0" smtClean="0"/>
              <a:t>Work Area:</a:t>
            </a:r>
            <a:endParaRPr lang="en-US" sz="3200" dirty="0"/>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b="1" dirty="0" smtClean="0"/>
                  <a:t>Proof Closure:</a:t>
                </a:r>
              </a:p>
              <a:p>
                <a:pPr marL="0" indent="0">
                  <a:buNone/>
                </a:pPr>
                <a:r>
                  <a:rPr lang="en-US" dirty="0" smtClean="0"/>
                  <a:t>Since </a:t>
                </a:r>
                <a14:m>
                  <m:oMath xmlns:m="http://schemas.openxmlformats.org/officeDocument/2006/math">
                    <m:r>
                      <a:rPr lang="en-US" i="1" dirty="0" smtClean="0">
                        <a:latin typeface="Cambria Math" panose="02040503050406030204" pitchFamily="18" charset="0"/>
                      </a:rPr>
                      <m:t>𝑧</m:t>
                    </m:r>
                  </m:oMath>
                </a14:m>
                <a:r>
                  <a:rPr lang="en-US" dirty="0" smtClean="0"/>
                  <a:t> was </a:t>
                </a:r>
                <a:r>
                  <a:rPr lang="en-US" dirty="0"/>
                  <a:t>an arbitrarily chosen node, such that the subtree with root </a:t>
                </a:r>
                <a14:m>
                  <m:oMath xmlns:m="http://schemas.openxmlformats.org/officeDocument/2006/math">
                    <m:r>
                      <a:rPr lang="en-US" i="1" dirty="0" smtClean="0">
                        <a:latin typeface="Cambria Math" panose="02040503050406030204" pitchFamily="18" charset="0"/>
                      </a:rPr>
                      <m:t>𝑧</m:t>
                    </m:r>
                  </m:oMath>
                </a14:m>
                <a:r>
                  <a:rPr lang="en-US" dirty="0"/>
                  <a:t> has depth </a:t>
                </a:r>
                <a14:m>
                  <m:oMath xmlns:m="http://schemas.openxmlformats.org/officeDocument/2006/math">
                    <m:r>
                      <a:rPr lang="en-US" i="1" dirty="0" smtClean="0">
                        <a:latin typeface="Cambria Math" panose="02040503050406030204" pitchFamily="18" charset="0"/>
                      </a:rPr>
                      <m:t>ℓ + 1</m:t>
                    </m:r>
                  </m:oMath>
                </a14:m>
                <a:r>
                  <a:rPr lang="en-US" dirty="0"/>
                  <a:t>, </a:t>
                </a:r>
                <a:r>
                  <a:rPr lang="en-US" dirty="0" smtClean="0"/>
                  <a:t>this establishes </a:t>
                </a:r>
                <a:r>
                  <a:rPr lang="en-US" dirty="0"/>
                  <a:t>the Inductive </a:t>
                </a:r>
                <a:r>
                  <a:rPr lang="en-US" dirty="0" smtClean="0"/>
                  <a:t>Claim, as </a:t>
                </a:r>
                <a:r>
                  <a:rPr lang="en-US" dirty="0"/>
                  <a:t>needed to complete the Inductive Step, and </a:t>
                </a:r>
                <a:r>
                  <a:rPr lang="en-US" dirty="0" smtClean="0"/>
                  <a:t>the proof </a:t>
                </a:r>
                <a:r>
                  <a:rPr lang="en-US" dirty="0"/>
                  <a:t>of the claim</a:t>
                </a:r>
                <a:r>
                  <a:rPr lang="en-US" dirty="0" smtClean="0"/>
                  <a:t>. 														    □</a:t>
                </a:r>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ü"/>
            </a:pPr>
            <a:r>
              <a:rPr lang="en-US" dirty="0"/>
              <a:t>Basis</a:t>
            </a:r>
          </a:p>
          <a:p>
            <a:pPr>
              <a:buFont typeface="Wingdings" panose="05000000000000000000" pitchFamily="2" charset="2"/>
              <a:buChar char="ü"/>
            </a:pPr>
            <a:r>
              <a:rPr lang="en-US" dirty="0"/>
              <a:t>Inductive Step:</a:t>
            </a:r>
          </a:p>
          <a:p>
            <a:pPr lvl="1">
              <a:buFont typeface="Wingdings" panose="05000000000000000000" pitchFamily="2" charset="2"/>
              <a:buChar char="ü"/>
            </a:pPr>
            <a:r>
              <a:rPr lang="en-US" dirty="0"/>
              <a:t>Inductive Hypothesis</a:t>
            </a:r>
          </a:p>
          <a:p>
            <a:pPr lvl="1">
              <a:buFont typeface="Wingdings" panose="05000000000000000000" pitchFamily="2" charset="2"/>
              <a:buChar char="ü"/>
            </a:pPr>
            <a:r>
              <a:rPr lang="en-US" dirty="0"/>
              <a:t>Inductive Claim</a:t>
            </a:r>
          </a:p>
          <a:p>
            <a:pPr>
              <a:buFont typeface="Wingdings" panose="05000000000000000000" pitchFamily="2" charset="2"/>
              <a:buChar char="ü"/>
            </a:pPr>
            <a:r>
              <a:rPr lang="en-US" dirty="0"/>
              <a:t>Proof Steps</a:t>
            </a:r>
          </a:p>
          <a:p>
            <a:pPr>
              <a:buFont typeface="Wingdings" panose="05000000000000000000" pitchFamily="2" charset="2"/>
              <a:buChar char="ü"/>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899652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Background</a:t>
            </a:r>
          </a:p>
        </p:txBody>
      </p:sp>
      <p:sp>
        <p:nvSpPr>
          <p:cNvPr id="7" name="Content Placeholder 6"/>
          <p:cNvSpPr>
            <a:spLocks noGrp="1"/>
          </p:cNvSpPr>
          <p:nvPr>
            <p:ph type="body" idx="1"/>
          </p:nvPr>
        </p:nvSpPr>
        <p:spPr/>
        <p:txBody>
          <a:bodyPr/>
          <a:lstStyle/>
          <a:p>
            <a:pPr algn="l"/>
            <a:r>
              <a:rPr lang="en-US" sz="3200" dirty="0"/>
              <a:t>Key Property:</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p:txBody>
              <a:bodyPr>
                <a:normAutofit fontScale="85000" lnSpcReduction="10000"/>
              </a:bodyPr>
              <a:lstStyle/>
              <a:p>
                <a:pPr marL="0" indent="0">
                  <a:buNone/>
                </a:pPr>
                <a:r>
                  <a:rPr lang="en-US" dirty="0"/>
                  <a:t>If the BST Dictionary Invariant is satisfied, and </a:t>
                </a:r>
                <a:r>
                  <a:rPr lang="en-US" dirty="0" smtClean="0"/>
                  <a:t>the revised </a:t>
                </a:r>
                <a:r>
                  <a:rPr lang="en-US" dirty="0" smtClean="0">
                    <a:latin typeface="Courier New" panose="02070309020205020404" pitchFamily="49" charset="0"/>
                    <a:cs typeface="Courier New" panose="02070309020205020404" pitchFamily="49" charset="0"/>
                  </a:rPr>
                  <a:t>change</a:t>
                </a:r>
                <a:r>
                  <a:rPr lang="en-US" dirty="0" smtClean="0"/>
                  <a:t> algorithm </a:t>
                </a:r>
                <a:r>
                  <a:rPr lang="en-US" dirty="0"/>
                  <a:t>is executed with a key </a:t>
                </a:r>
                <a14:m>
                  <m:oMath xmlns:m="http://schemas.openxmlformats.org/officeDocument/2006/math">
                    <m:r>
                      <a:rPr lang="en-US" i="1" dirty="0" smtClean="0">
                        <a:latin typeface="Cambria Math" panose="02040503050406030204" pitchFamily="18" charset="0"/>
                      </a:rPr>
                      <m:t>𝑘</m:t>
                    </m:r>
                  </m:oMath>
                </a14:m>
                <a:r>
                  <a:rPr lang="en-US" dirty="0"/>
                  <a:t> of type </a:t>
                </a:r>
                <a14:m>
                  <m:oMath xmlns:m="http://schemas.openxmlformats.org/officeDocument/2006/math">
                    <m:r>
                      <a:rPr lang="en-US" i="1" dirty="0" smtClean="0">
                        <a:latin typeface="Cambria Math" panose="02040503050406030204" pitchFamily="18" charset="0"/>
                      </a:rPr>
                      <m:t>𝐾</m:t>
                    </m:r>
                  </m:oMath>
                </a14:m>
                <a:r>
                  <a:rPr lang="en-US" dirty="0"/>
                  <a:t>, value </a:t>
                </a:r>
                <a14:m>
                  <m:oMath xmlns:m="http://schemas.openxmlformats.org/officeDocument/2006/math">
                    <m:r>
                      <a:rPr lang="en-US" i="1" dirty="0" smtClean="0">
                        <a:latin typeface="Cambria Math" panose="02040503050406030204" pitchFamily="18" charset="0"/>
                      </a:rPr>
                      <m:t>𝑣</m:t>
                    </m:r>
                  </m:oMath>
                </a14:m>
                <a:r>
                  <a:rPr lang="en-US" dirty="0"/>
                  <a:t> of type </a:t>
                </a:r>
                <a14:m>
                  <m:oMath xmlns:m="http://schemas.openxmlformats.org/officeDocument/2006/math">
                    <m:r>
                      <a:rPr lang="en-US" i="1" dirty="0" smtClean="0">
                        <a:latin typeface="Cambria Math" panose="02040503050406030204" pitchFamily="18" charset="0"/>
                      </a:rPr>
                      <m:t>𝑉</m:t>
                    </m:r>
                  </m:oMath>
                </a14:m>
                <a:r>
                  <a:rPr lang="en-US" dirty="0"/>
                  <a:t> and </a:t>
                </a:r>
                <a:r>
                  <a:rPr lang="en-US" dirty="0" smtClean="0"/>
                  <a:t>non-null</a:t>
                </a:r>
                <a:r>
                  <a:rPr lang="en-US" dirty="0"/>
                  <a:t> </a:t>
                </a:r>
                <a:r>
                  <a:rPr lang="en-US" dirty="0" err="1">
                    <a:latin typeface="Courier New" panose="02070309020205020404" pitchFamily="49" charset="0"/>
                    <a:cs typeface="Courier New" panose="02070309020205020404" pitchFamily="49" charset="0"/>
                  </a:rPr>
                  <a:t>BSTNode</a:t>
                </a:r>
                <a:r>
                  <a:rPr lang="en-US" dirty="0">
                    <a:latin typeface="Courier New" panose="02070309020205020404" pitchFamily="49" charset="0"/>
                    <a:cs typeface="Courier New" panose="02070309020205020404" pitchFamily="49" charset="0"/>
                  </a:rPr>
                  <a:t> x</a:t>
                </a:r>
                <a:r>
                  <a:rPr lang="en-US" dirty="0"/>
                  <a:t> in this </a:t>
                </a:r>
                <a:r>
                  <a:rPr lang="en-US" dirty="0" smtClean="0"/>
                  <a:t>BST as input, such </a:t>
                </a:r>
                <a:r>
                  <a:rPr lang="en-US" dirty="0"/>
                  <a:t>that the BST Dictionary Invariant </a:t>
                </a:r>
                <a:r>
                  <a:rPr lang="en-US" dirty="0" smtClean="0"/>
                  <a:t>would still </a:t>
                </a:r>
                <a:r>
                  <a:rPr lang="en-US" dirty="0"/>
                  <a:t>be satisfied if a node storing </a:t>
                </a:r>
                <a14:m>
                  <m:oMath xmlns:m="http://schemas.openxmlformats.org/officeDocument/2006/math">
                    <m:r>
                      <a:rPr lang="en-US" i="1" dirty="0" smtClean="0">
                        <a:latin typeface="Cambria Math" panose="02040503050406030204" pitchFamily="18" charset="0"/>
                      </a:rPr>
                      <m:t>𝑘</m:t>
                    </m:r>
                  </m:oMath>
                </a14:m>
                <a:r>
                  <a:rPr lang="en-US" dirty="0"/>
                  <a:t> and </a:t>
                </a:r>
                <a14:m>
                  <m:oMath xmlns:m="http://schemas.openxmlformats.org/officeDocument/2006/math">
                    <m:r>
                      <a:rPr lang="en-US" i="1" dirty="0" smtClean="0">
                        <a:latin typeface="Cambria Math" panose="02040503050406030204" pitchFamily="18" charset="0"/>
                      </a:rPr>
                      <m:t>𝑣</m:t>
                    </m:r>
                  </m:oMath>
                </a14:m>
                <a:r>
                  <a:rPr lang="en-US" dirty="0"/>
                  <a:t> were included in the subtree with root </a:t>
                </a:r>
                <a14:m>
                  <m:oMath xmlns:m="http://schemas.openxmlformats.org/officeDocument/2006/math">
                    <m:r>
                      <a:rPr lang="en-US" i="1" dirty="0" smtClean="0">
                        <a:latin typeface="Cambria Math" panose="02040503050406030204" pitchFamily="18" charset="0"/>
                      </a:rPr>
                      <m:t>𝑥</m:t>
                    </m:r>
                  </m:oMath>
                </a14:m>
                <a:r>
                  <a:rPr lang="en-US" dirty="0"/>
                  <a:t> (either </a:t>
                </a:r>
                <a:r>
                  <a:rPr lang="en-US" dirty="0" smtClean="0"/>
                  <a:t>by changing </a:t>
                </a:r>
                <a:r>
                  <a:rPr lang="en-US" dirty="0"/>
                  <a:t>the value at an existing node storing </a:t>
                </a:r>
                <a14:m>
                  <m:oMath xmlns:m="http://schemas.openxmlformats.org/officeDocument/2006/math">
                    <m:r>
                      <a:rPr lang="en-US" i="1" dirty="0" smtClean="0">
                        <a:latin typeface="Cambria Math" panose="02040503050406030204" pitchFamily="18" charset="0"/>
                      </a:rPr>
                      <m:t>𝑘</m:t>
                    </m:r>
                  </m:oMath>
                </a14:m>
                <a:r>
                  <a:rPr lang="en-US" dirty="0"/>
                  <a:t> to </a:t>
                </a:r>
                <a14:m>
                  <m:oMath xmlns:m="http://schemas.openxmlformats.org/officeDocument/2006/math">
                    <m:r>
                      <a:rPr lang="en-US" i="1" dirty="0" smtClean="0">
                        <a:latin typeface="Cambria Math" panose="02040503050406030204" pitchFamily="18" charset="0"/>
                      </a:rPr>
                      <m:t>𝑣</m:t>
                    </m:r>
                  </m:oMath>
                </a14:m>
                <a:r>
                  <a:rPr lang="en-US" dirty="0"/>
                  <a:t>, or by adding a new node storing </a:t>
                </a:r>
                <a14:m>
                  <m:oMath xmlns:m="http://schemas.openxmlformats.org/officeDocument/2006/math">
                    <m:r>
                      <a:rPr lang="en-US" i="1" dirty="0" smtClean="0">
                        <a:latin typeface="Cambria Math" panose="02040503050406030204" pitchFamily="18" charset="0"/>
                      </a:rPr>
                      <m:t>𝑘</m:t>
                    </m:r>
                  </m:oMath>
                </a14:m>
                <a:r>
                  <a:rPr lang="en-US" dirty="0"/>
                  <a:t> and </a:t>
                </a:r>
                <a14:m>
                  <m:oMath xmlns:m="http://schemas.openxmlformats.org/officeDocument/2006/math">
                    <m:r>
                      <a:rPr lang="en-US" i="1" dirty="0" smtClean="0">
                        <a:latin typeface="Cambria Math" panose="02040503050406030204" pitchFamily="18" charset="0"/>
                      </a:rPr>
                      <m:t>𝑣</m:t>
                    </m:r>
                  </m:oMath>
                </a14:m>
                <a:r>
                  <a:rPr lang="en-US" dirty="0" smtClean="0"/>
                  <a:t> if </a:t>
                </a:r>
                <a:r>
                  <a:rPr lang="en-US" dirty="0"/>
                  <a:t>no node storing </a:t>
                </a:r>
                <a14:m>
                  <m:oMath xmlns:m="http://schemas.openxmlformats.org/officeDocument/2006/math">
                    <m:r>
                      <a:rPr lang="en-US" i="1" dirty="0" smtClean="0">
                        <a:latin typeface="Cambria Math" panose="02040503050406030204" pitchFamily="18" charset="0"/>
                      </a:rPr>
                      <m:t>𝑘</m:t>
                    </m:r>
                  </m:oMath>
                </a14:m>
                <a:r>
                  <a:rPr lang="en-US" dirty="0"/>
                  <a:t> already existed), </a:t>
                </a:r>
                <a:r>
                  <a:rPr lang="en-US" dirty="0" smtClean="0"/>
                  <a:t>then:</a:t>
                </a:r>
              </a:p>
              <a:p>
                <a:pPr>
                  <a:buFont typeface="+mj-lt"/>
                  <a:buAutoNum type="arabicPeriod"/>
                </a:pPr>
                <a:r>
                  <a:rPr lang="en-US" dirty="0" smtClean="0"/>
                  <a:t>This </a:t>
                </a:r>
                <a:r>
                  <a:rPr lang="en-US" dirty="0"/>
                  <a:t>execution of the algorithm eventually </a:t>
                </a:r>
                <a:r>
                  <a:rPr lang="en-US" dirty="0" smtClean="0"/>
                  <a:t>ends. </a:t>
                </a:r>
              </a:p>
              <a:p>
                <a:pPr>
                  <a:buFont typeface="+mj-lt"/>
                  <a:buAutoNum type="arabicPeriod"/>
                </a:pPr>
                <a:r>
                  <a:rPr lang="en-US" dirty="0" smtClean="0"/>
                  <a:t>The </a:t>
                </a:r>
                <a:r>
                  <a:rPr lang="en-US" dirty="0"/>
                  <a:t>following properties hold on termination of the algorithm:</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blipFill>
                <a:blip r:embed="rId6"/>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p:txBody>
          <a:bodyPr/>
          <a:lstStyle/>
          <a:p>
            <a:pPr algn="l"/>
            <a:r>
              <a:rPr lang="en-US" sz="3200" dirty="0"/>
              <a:t>Key </a:t>
            </a:r>
            <a:r>
              <a:rPr lang="en-US" sz="3200" dirty="0" smtClean="0"/>
              <a:t>Property</a:t>
            </a:r>
            <a:r>
              <a:rPr lang="en-US" sz="3200" dirty="0"/>
              <a:t> </a:t>
            </a:r>
            <a:r>
              <a:rPr lang="en-US" sz="3200" dirty="0" smtClean="0"/>
              <a:t>continued:</a:t>
            </a:r>
            <a:endParaRPr lang="en-US" sz="3200" dirty="0"/>
          </a:p>
        </p:txBody>
      </p:sp>
      <mc:AlternateContent xmlns:mc="http://schemas.openxmlformats.org/markup-compatibility/2006" xmlns:a14="http://schemas.microsoft.com/office/drawing/2010/main">
        <mc:Choice Requires="a14">
          <p:sp>
            <p:nvSpPr>
              <p:cNvPr id="12" name="Content Placeholder 11"/>
              <p:cNvSpPr>
                <a:spLocks noGrp="1"/>
              </p:cNvSpPr>
              <p:nvPr>
                <p:ph sz="quarter" idx="4"/>
              </p:nvPr>
            </p:nvSpPr>
            <p:spPr/>
            <p:txBody>
              <a:bodyPr>
                <a:normAutofit fontScale="85000" lnSpcReduction="20000"/>
              </a:bodyPr>
              <a:lstStyle/>
              <a:p>
                <a:pPr marL="400050" indent="-400050">
                  <a:buFont typeface="+mj-lt"/>
                  <a:buAutoNum type="romanLcPeriod"/>
                </a:pPr>
                <a:r>
                  <a:rPr lang="en-US" dirty="0" smtClean="0"/>
                  <a:t>The </a:t>
                </a:r>
                <a:r>
                  <a:rPr lang="en-US" dirty="0"/>
                  <a:t>BST Dictionary invariant is still satisfied.</a:t>
                </a:r>
              </a:p>
              <a:p>
                <a:pPr marL="400050" indent="-400050">
                  <a:buFont typeface="+mj-lt"/>
                  <a:buAutoNum type="romanLcPeriod"/>
                </a:pPr>
                <a:r>
                  <a:rPr lang="en-US" dirty="0" smtClean="0"/>
                  <a:t>The </a:t>
                </a:r>
                <a:r>
                  <a:rPr lang="en-US" dirty="0"/>
                  <a:t>partial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𝐾</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smtClean="0"/>
                  <a:t> </a:t>
                </a:r>
                <a:r>
                  <a:rPr lang="en-US" dirty="0"/>
                  <a:t>represented by this </a:t>
                </a:r>
                <a:r>
                  <a:rPr lang="en-US" dirty="0" smtClean="0"/>
                  <a:t>BST has </a:t>
                </a:r>
                <a:r>
                  <a:rPr lang="en-US" dirty="0"/>
                  <a:t>been </a:t>
                </a:r>
                <a:r>
                  <a:rPr lang="en-US" dirty="0" smtClean="0"/>
                  <a:t>changed by </a:t>
                </a:r>
                <a:r>
                  <a:rPr lang="en-US" dirty="0"/>
                  <a:t>defining the value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a:t> to be </a:t>
                </a:r>
                <a14:m>
                  <m:oMath xmlns:m="http://schemas.openxmlformats.org/officeDocument/2006/math">
                    <m:r>
                      <a:rPr lang="en-US" i="1" dirty="0" smtClean="0">
                        <a:latin typeface="Cambria Math" panose="02040503050406030204" pitchFamily="18" charset="0"/>
                      </a:rPr>
                      <m:t>𝑣</m:t>
                    </m:r>
                  </m:oMath>
                </a14:m>
                <a:r>
                  <a:rPr lang="en-US" dirty="0" smtClean="0"/>
                  <a:t>, and </a:t>
                </a:r>
                <a:r>
                  <a:rPr lang="en-US" dirty="0"/>
                  <a:t>making no other changes to this partial function.</a:t>
                </a:r>
              </a:p>
              <a:p>
                <a:pPr marL="400050" indent="-400050">
                  <a:buFont typeface="+mj-lt"/>
                  <a:buAutoNum type="romanLcPeriod"/>
                </a:pPr>
                <a:r>
                  <a:rPr lang="en-US" dirty="0" smtClean="0"/>
                  <a:t>The </a:t>
                </a:r>
                <a:r>
                  <a:rPr lang="en-US" dirty="0"/>
                  <a:t>value of size of every node in the subtree with root </a:t>
                </a:r>
                <a14:m>
                  <m:oMath xmlns:m="http://schemas.openxmlformats.org/officeDocument/2006/math">
                    <m:r>
                      <a:rPr lang="en-US" i="1" dirty="0" smtClean="0">
                        <a:latin typeface="Cambria Math" panose="02040503050406030204" pitchFamily="18" charset="0"/>
                      </a:rPr>
                      <m:t>𝑥</m:t>
                    </m:r>
                  </m:oMath>
                </a14:m>
                <a:r>
                  <a:rPr lang="en-US" dirty="0"/>
                  <a:t> is equal to the number of </a:t>
                </a:r>
                <a:r>
                  <a:rPr lang="en-US" dirty="0" smtClean="0"/>
                  <a:t>nodes in </a:t>
                </a:r>
                <a:r>
                  <a:rPr lang="en-US" dirty="0"/>
                  <a:t>the subtree with this node as root.</a:t>
                </a:r>
              </a:p>
              <a:p>
                <a:pPr marL="400050" indent="-400050">
                  <a:buFont typeface="+mj-lt"/>
                  <a:buAutoNum type="romanLcPeriod"/>
                </a:pPr>
                <a:r>
                  <a:rPr lang="en-US" dirty="0" smtClean="0"/>
                  <a:t>If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a:t> was already defined then an </a:t>
                </a:r>
                <a:r>
                  <a:rPr lang="en-US" sz="2000" dirty="0" err="1">
                    <a:latin typeface="Courier New" panose="02070309020205020404" pitchFamily="49" charset="0"/>
                    <a:cs typeface="Courier New" panose="02070309020205020404" pitchFamily="49" charset="0"/>
                  </a:rPr>
                  <a:t>ElementFoundException</a:t>
                </a:r>
                <a:r>
                  <a:rPr lang="en-US" dirty="0"/>
                  <a:t> has been thrown (</a:t>
                </a:r>
                <a:r>
                  <a:rPr lang="en-US" dirty="0" smtClean="0"/>
                  <a:t>and not </a:t>
                </a:r>
                <a:r>
                  <a:rPr lang="en-US" dirty="0"/>
                  <a:t>yet caught) during this execution of the algorithm. No such exception has been </a:t>
                </a:r>
                <a:r>
                  <a:rPr lang="en-US" dirty="0" smtClean="0"/>
                  <a:t>thrown otherwise</a:t>
                </a:r>
                <a:r>
                  <a:rPr lang="en-US" dirty="0"/>
                  <a:t>.</a:t>
                </a:r>
              </a:p>
            </p:txBody>
          </p:sp>
        </mc:Choice>
        <mc:Fallback xmlns="">
          <p:sp>
            <p:nvSpPr>
              <p:cNvPr id="12" name="Content Placeholder 11"/>
              <p:cNvSpPr>
                <a:spLocks noGrp="1" noRot="1" noChangeAspect="1" noMove="1" noResize="1" noEditPoints="1" noAdjustHandles="1" noChangeArrowheads="1" noChangeShapeType="1" noTextEdit="1"/>
              </p:cNvSpPr>
              <p:nvPr>
                <p:ph sz="quarter" idx="4"/>
              </p:nvPr>
            </p:nvSpPr>
            <p:spPr>
              <a:blipFill>
                <a:blip r:embed="rId7"/>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694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92500" lnSpcReduction="20000"/>
              </a:bodyPr>
              <a:lstStyle/>
              <a:p>
                <a:pPr marL="0" indent="0">
                  <a:buNone/>
                </a:pPr>
                <a:r>
                  <a:rPr lang="en-US" b="1" dirty="0" smtClean="0"/>
                  <a:t>Claim: </a:t>
                </a:r>
                <a:r>
                  <a:rPr lang="en-US" dirty="0"/>
                  <a:t>The </a:t>
                </a:r>
                <a:r>
                  <a:rPr lang="en-US" dirty="0" smtClean="0"/>
                  <a:t>“</a:t>
                </a:r>
                <a:r>
                  <a:rPr lang="en-US" dirty="0"/>
                  <a:t>Key Property” is satisfied for every node x in this </a:t>
                </a:r>
                <a:r>
                  <a:rPr lang="en-US" dirty="0" smtClean="0"/>
                  <a:t>BST.</a:t>
                </a:r>
              </a:p>
              <a:p>
                <a:pPr marL="0" indent="0">
                  <a:buNone/>
                </a:pPr>
                <a:endParaRPr lang="en-US" dirty="0" smtClean="0"/>
              </a:p>
              <a:p>
                <a:pPr marL="0" indent="0">
                  <a:buNone/>
                </a:pPr>
                <a:r>
                  <a:rPr lang="en-US" dirty="0" smtClean="0"/>
                  <a:t>We will carryout proof by </a:t>
                </a:r>
                <a:r>
                  <a:rPr lang="en-US" dirty="0"/>
                  <a:t>induction on the depth of the subtree with root x</a:t>
                </a:r>
                <a:r>
                  <a:rPr lang="en-US" dirty="0" smtClean="0"/>
                  <a:t>.</a:t>
                </a:r>
              </a:p>
              <a:p>
                <a:pPr marL="0" indent="0">
                  <a:buNone/>
                </a:pPr>
                <a:endParaRPr lang="en-US" dirty="0" smtClean="0"/>
              </a:p>
              <a:p>
                <a:pPr marL="0" indent="0">
                  <a:buNone/>
                </a:pPr>
                <a:r>
                  <a:rPr lang="en-US" dirty="0" smtClean="0"/>
                  <a:t>Note </a:t>
                </a:r>
                <a:r>
                  <a:rPr lang="en-US" dirty="0"/>
                  <a:t>that there is nothing to prove if the BST Dictionary Invariant would not be satisfied when a node storing key </a:t>
                </a:r>
                <a14:m>
                  <m:oMath xmlns:m="http://schemas.openxmlformats.org/officeDocument/2006/math">
                    <m:r>
                      <a:rPr lang="en-US" i="1" dirty="0">
                        <a:latin typeface="Cambria Math" panose="02040503050406030204" pitchFamily="18" charset="0"/>
                      </a:rPr>
                      <m:t>𝑘</m:t>
                    </m:r>
                  </m:oMath>
                </a14:m>
                <a:r>
                  <a:rPr lang="en-US" dirty="0"/>
                  <a:t> and value </a:t>
                </a:r>
                <a14:m>
                  <m:oMath xmlns:m="http://schemas.openxmlformats.org/officeDocument/2006/math">
                    <m:r>
                      <a:rPr lang="en-US" i="1" dirty="0">
                        <a:latin typeface="Cambria Math" panose="02040503050406030204" pitchFamily="18" charset="0"/>
                      </a:rPr>
                      <m:t>𝑣</m:t>
                    </m:r>
                  </m:oMath>
                </a14:m>
                <a:r>
                  <a:rPr lang="en-US" dirty="0"/>
                  <a:t> was included in the subtree with root </a:t>
                </a:r>
                <a14:m>
                  <m:oMath xmlns:m="http://schemas.openxmlformats.org/officeDocument/2006/math">
                    <m:r>
                      <a:rPr lang="en-US" i="1" dirty="0">
                        <a:latin typeface="Cambria Math" panose="02040503050406030204" pitchFamily="18" charset="0"/>
                      </a:rPr>
                      <m:t>𝑧</m:t>
                    </m:r>
                  </m:oMath>
                </a14:m>
                <a:r>
                  <a:rPr lang="en-US" dirty="0"/>
                  <a:t> (either by modifying the value at an existing node or including a new one). </a:t>
                </a:r>
              </a:p>
              <a:p>
                <a:pPr marL="0" indent="0">
                  <a:buNone/>
                </a:pPr>
                <a:r>
                  <a:rPr lang="en-US" dirty="0"/>
                  <a:t>So, we may assume that this invariant would still be satisfied if a node storing </a:t>
                </a:r>
                <a14:m>
                  <m:oMath xmlns:m="http://schemas.openxmlformats.org/officeDocument/2006/math">
                    <m:r>
                      <a:rPr lang="en-US" i="1" dirty="0">
                        <a:latin typeface="Cambria Math" panose="02040503050406030204" pitchFamily="18" charset="0"/>
                      </a:rPr>
                      <m:t>𝑘</m:t>
                    </m:r>
                  </m:oMath>
                </a14:m>
                <a:r>
                  <a:rPr lang="en-US" dirty="0"/>
                  <a:t> and </a:t>
                </a:r>
                <a14:m>
                  <m:oMath xmlns:m="http://schemas.openxmlformats.org/officeDocument/2006/math">
                    <m:r>
                      <a:rPr lang="en-US" i="1" dirty="0">
                        <a:latin typeface="Cambria Math" panose="02040503050406030204" pitchFamily="18" charset="0"/>
                      </a:rPr>
                      <m:t>𝑣</m:t>
                    </m:r>
                  </m:oMath>
                </a14:m>
                <a:r>
                  <a:rPr lang="en-US" dirty="0"/>
                  <a:t> was included in the subtree with root </a:t>
                </a:r>
                <a14:m>
                  <m:oMath xmlns:m="http://schemas.openxmlformats.org/officeDocument/2006/math">
                    <m:r>
                      <a:rPr lang="en-US" i="1" dirty="0">
                        <a:latin typeface="Cambria Math" panose="02040503050406030204" pitchFamily="18" charset="0"/>
                      </a:rPr>
                      <m:t>𝑧</m:t>
                    </m:r>
                  </m:oMath>
                </a14:m>
                <a:r>
                  <a:rPr lang="en-US" dirty="0"/>
                  <a:t>.</a:t>
                </a:r>
              </a:p>
              <a:p>
                <a:pPr marL="0" indent="0">
                  <a:buNone/>
                </a:pP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2"/>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AutoNum type="arabicPeriod"/>
            </a:pPr>
            <a:r>
              <a:rPr lang="en-US" dirty="0"/>
              <a:t>Basis</a:t>
            </a:r>
          </a:p>
          <a:p>
            <a:pPr>
              <a:buAutoNum type="arabicPeriod"/>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a:pPr>
            <a:r>
              <a:rPr lang="en-US" dirty="0"/>
              <a:t>Proof Steps</a:t>
            </a:r>
          </a:p>
          <a:p>
            <a:pPr>
              <a:buAutoNum type="arabicPeriod"/>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433482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p:sp>
        <p:nvSpPr>
          <p:cNvPr id="10" name="Content Placeholder 9"/>
          <p:cNvSpPr>
            <a:spLocks noGrp="1"/>
          </p:cNvSpPr>
          <p:nvPr>
            <p:ph sz="half" idx="2"/>
          </p:nvPr>
        </p:nvSpPr>
        <p:spPr>
          <a:xfrm>
            <a:off x="814729" y="2751138"/>
            <a:ext cx="7539562" cy="3109913"/>
          </a:xfrm>
        </p:spPr>
        <p:txBody>
          <a:bodyPr>
            <a:normAutofit/>
          </a:bodyPr>
          <a:lstStyle/>
          <a:p>
            <a:pPr marL="0" indent="0">
              <a:buNone/>
            </a:pPr>
            <a:endParaRPr lang="en-US" dirty="0"/>
          </a:p>
        </p:txBody>
      </p:sp>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47117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lnSpcReduction="10000"/>
              </a:bodyPr>
              <a:lstStyle/>
              <a:p>
                <a:pPr marL="0" indent="0">
                  <a:buNone/>
                </a:pPr>
                <a:r>
                  <a:rPr lang="en-US" b="1" dirty="0"/>
                  <a:t>Basis: </a:t>
                </a:r>
                <a:endParaRPr lang="en-US" b="1" dirty="0" smtClean="0"/>
              </a:p>
              <a:p>
                <a:pPr marL="0" indent="0">
                  <a:buNone/>
                </a:pPr>
                <a:r>
                  <a:rPr lang="en-US" dirty="0" smtClean="0"/>
                  <a:t>Consider</a:t>
                </a:r>
              </a:p>
              <a:p>
                <a:r>
                  <a:rPr lang="en-US" dirty="0" smtClean="0"/>
                  <a:t>a </a:t>
                </a:r>
                <a:r>
                  <a:rPr lang="en-US" b="1" dirty="0"/>
                  <a:t>non-null</a:t>
                </a:r>
                <a:r>
                  <a:rPr lang="en-US" dirty="0"/>
                  <a:t> node </a:t>
                </a:r>
                <a14:m>
                  <m:oMath xmlns:m="http://schemas.openxmlformats.org/officeDocument/2006/math">
                    <m:r>
                      <a:rPr lang="en-US" i="1" dirty="0" smtClean="0">
                        <a:latin typeface="Cambria Math" panose="02040503050406030204" pitchFamily="18" charset="0"/>
                      </a:rPr>
                      <m:t>𝑥</m:t>
                    </m:r>
                  </m:oMath>
                </a14:m>
                <a:r>
                  <a:rPr lang="en-US" dirty="0"/>
                  <a:t> in this </a:t>
                </a:r>
                <a:r>
                  <a:rPr lang="en-US" dirty="0" smtClean="0"/>
                  <a:t>BST, </a:t>
                </a:r>
                <a:r>
                  <a:rPr lang="en-US" dirty="0"/>
                  <a:t>such </a:t>
                </a:r>
                <a:r>
                  <a:rPr lang="en-US" dirty="0" smtClean="0"/>
                  <a:t>that the </a:t>
                </a:r>
                <a:r>
                  <a:rPr lang="en-US" dirty="0"/>
                  <a:t>depth </a:t>
                </a:r>
                <a:r>
                  <a:rPr lang="en-US" dirty="0" smtClean="0"/>
                  <a:t>of subtree </a:t>
                </a:r>
                <a:r>
                  <a:rPr lang="en-US" dirty="0"/>
                  <a:t>with root </a:t>
                </a:r>
                <a14:m>
                  <m:oMath xmlns:m="http://schemas.openxmlformats.org/officeDocument/2006/math">
                    <m:r>
                      <a:rPr lang="en-US" i="1" dirty="0" smtClean="0">
                        <a:latin typeface="Cambria Math" panose="02040503050406030204" pitchFamily="18" charset="0"/>
                      </a:rPr>
                      <m:t>𝑥</m:t>
                    </m:r>
                  </m:oMath>
                </a14:m>
                <a:r>
                  <a:rPr lang="en-US" dirty="0"/>
                  <a:t> is </a:t>
                </a:r>
                <a14:m>
                  <m:oMath xmlns:m="http://schemas.openxmlformats.org/officeDocument/2006/math">
                    <m:r>
                      <a:rPr lang="en-US" i="1" dirty="0" smtClean="0">
                        <a:latin typeface="Cambria Math" panose="02040503050406030204" pitchFamily="18" charset="0"/>
                      </a:rPr>
                      <m:t>0</m:t>
                    </m:r>
                  </m:oMath>
                </a14:m>
                <a:r>
                  <a:rPr lang="en-US" dirty="0"/>
                  <a:t>, and </a:t>
                </a:r>
                <a:endParaRPr lang="en-US" dirty="0" smtClean="0"/>
              </a:p>
              <a:p>
                <a:r>
                  <a:rPr lang="en-US" dirty="0" smtClean="0"/>
                  <a:t>an </a:t>
                </a:r>
                <a:r>
                  <a:rPr lang="en-US" dirty="0"/>
                  <a:t>execution of the revised </a:t>
                </a:r>
                <a:r>
                  <a:rPr lang="en-US" dirty="0">
                    <a:latin typeface="Courier New" panose="02070309020205020404" pitchFamily="49" charset="0"/>
                    <a:cs typeface="Courier New" panose="02070309020205020404" pitchFamily="49" charset="0"/>
                  </a:rPr>
                  <a:t>change</a:t>
                </a:r>
                <a:r>
                  <a:rPr lang="en-US" dirty="0"/>
                  <a:t> algorithm with </a:t>
                </a:r>
                <a:r>
                  <a:rPr lang="en-US" dirty="0" smtClean="0"/>
                  <a:t>inputs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𝐾</m:t>
                    </m:r>
                    <m:r>
                      <a:rPr lang="en-US" i="1" dirty="0">
                        <a:latin typeface="Cambria Math" panose="02040503050406030204" pitchFamily="18" charset="0"/>
                      </a:rPr>
                      <m:t>, </m:t>
                    </m:r>
                    <m:r>
                      <a:rPr lang="en-US" i="1" dirty="0">
                        <a:latin typeface="Cambria Math" panose="02040503050406030204" pitchFamily="18" charset="0"/>
                      </a:rPr>
                      <m:t>𝑣</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𝑉</m:t>
                    </m:r>
                  </m:oMath>
                </a14:m>
                <a:r>
                  <a:rPr lang="en-US" dirty="0"/>
                  <a:t>, and the node </a:t>
                </a:r>
                <a14:m>
                  <m:oMath xmlns:m="http://schemas.openxmlformats.org/officeDocument/2006/math">
                    <m:r>
                      <a:rPr lang="en-US" i="1" dirty="0" smtClean="0">
                        <a:latin typeface="Cambria Math" panose="02040503050406030204" pitchFamily="18" charset="0"/>
                      </a:rPr>
                      <m:t>𝑥</m:t>
                    </m:r>
                  </m:oMath>
                </a14:m>
                <a:r>
                  <a:rPr lang="en-US" dirty="0" smtClean="0"/>
                  <a:t>.</a:t>
                </a:r>
              </a:p>
              <a:p>
                <a:pPr marL="0" indent="0">
                  <a:buNone/>
                </a:pPr>
                <a:endParaRPr lang="en-US" dirty="0" smtClean="0"/>
              </a:p>
              <a:p>
                <a:pPr marL="0" indent="0">
                  <a:buNone/>
                </a:pPr>
                <a:r>
                  <a:rPr lang="en-US" dirty="0" smtClean="0"/>
                  <a:t>Since </a:t>
                </a:r>
                <a14:m>
                  <m:oMath xmlns:m="http://schemas.openxmlformats.org/officeDocument/2006/math">
                    <m:r>
                      <a:rPr lang="en-US" i="1" dirty="0" smtClean="0">
                        <a:latin typeface="Cambria Math" panose="02040503050406030204" pitchFamily="18" charset="0"/>
                      </a:rPr>
                      <m:t>𝑥</m:t>
                    </m:r>
                  </m:oMath>
                </a14:m>
                <a:r>
                  <a:rPr lang="en-US" dirty="0"/>
                  <a:t> is a </a:t>
                </a:r>
                <a:r>
                  <a:rPr lang="en-US" b="1" dirty="0"/>
                  <a:t>non-null</a:t>
                </a:r>
                <a:r>
                  <a:rPr lang="en-US" dirty="0"/>
                  <a:t> node, and the subtree with root </a:t>
                </a:r>
                <a14:m>
                  <m:oMath xmlns:m="http://schemas.openxmlformats.org/officeDocument/2006/math">
                    <m:r>
                      <a:rPr lang="en-US" i="1" dirty="0" smtClean="0">
                        <a:latin typeface="Cambria Math" panose="02040503050406030204" pitchFamily="18" charset="0"/>
                      </a:rPr>
                      <m:t>𝑥</m:t>
                    </m:r>
                  </m:oMath>
                </a14:m>
                <a:r>
                  <a:rPr lang="en-US" dirty="0"/>
                  <a:t> has depth </a:t>
                </a:r>
                <a14:m>
                  <m:oMath xmlns:m="http://schemas.openxmlformats.org/officeDocument/2006/math">
                    <m:r>
                      <a:rPr lang="en-US" i="1" dirty="0" smtClean="0">
                        <a:latin typeface="Cambria Math" panose="02040503050406030204" pitchFamily="18" charset="0"/>
                      </a:rPr>
                      <m:t>0</m:t>
                    </m:r>
                  </m:oMath>
                </a14:m>
                <a:r>
                  <a:rPr lang="en-US" dirty="0"/>
                  <a:t>, </a:t>
                </a:r>
                <a14:m>
                  <m:oMath xmlns:m="http://schemas.openxmlformats.org/officeDocument/2006/math">
                    <m:r>
                      <a:rPr lang="en-US" b="1" i="1" dirty="0" smtClean="0">
                        <a:latin typeface="Cambria Math" panose="02040503050406030204" pitchFamily="18" charset="0"/>
                      </a:rPr>
                      <m:t>𝒙</m:t>
                    </m:r>
                  </m:oMath>
                </a14:m>
                <a:r>
                  <a:rPr lang="en-US" b="1" dirty="0"/>
                  <a:t> is a leaf in </a:t>
                </a:r>
                <a:r>
                  <a:rPr lang="en-US" b="1" dirty="0" smtClean="0"/>
                  <a:t>this BST</a:t>
                </a:r>
                <a:r>
                  <a:rPr lang="en-US" dirty="0" smtClean="0"/>
                  <a:t>.</a:t>
                </a:r>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4"/>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549996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a:bodyPr>
              <a:lstStyle/>
              <a:p>
                <a:pPr marL="0" indent="0">
                  <a:buNone/>
                </a:pPr>
                <a:r>
                  <a:rPr lang="en-US" dirty="0" smtClean="0"/>
                  <a:t>Now </a:t>
                </a:r>
                <a:r>
                  <a:rPr lang="en-US" dirty="0"/>
                  <a:t>consider an execution of the revised </a:t>
                </a:r>
                <a:r>
                  <a:rPr lang="en-US" dirty="0">
                    <a:latin typeface="Courier New" panose="02070309020205020404" pitchFamily="49" charset="0"/>
                    <a:cs typeface="Courier New" panose="02070309020205020404" pitchFamily="49" charset="0"/>
                  </a:rPr>
                  <a:t>change</a:t>
                </a:r>
                <a:r>
                  <a:rPr lang="en-US" dirty="0"/>
                  <a:t> algorithm with inputs </a:t>
                </a:r>
                <a14:m>
                  <m:oMath xmlns:m="http://schemas.openxmlformats.org/officeDocument/2006/math">
                    <m:r>
                      <a:rPr lang="en-US" i="1" dirty="0" smtClean="0">
                        <a:latin typeface="Cambria Math" panose="02040503050406030204" pitchFamily="18" charset="0"/>
                      </a:rPr>
                      <m:t>𝑘</m:t>
                    </m:r>
                  </m:oMath>
                </a14:m>
                <a:r>
                  <a:rPr lang="en-US" dirty="0"/>
                  <a:t>,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𝑥</m:t>
                    </m:r>
                  </m:oMath>
                </a14:m>
                <a:r>
                  <a:rPr lang="en-US" dirty="0" smtClean="0"/>
                  <a:t>. Either:</a:t>
                </a:r>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a:t>
                </a:r>
                <a:r>
                  <a:rPr lang="en-US" dirty="0"/>
                  <a:t>is strictly less than the key stored at </a:t>
                </a:r>
                <a14:m>
                  <m:oMath xmlns:m="http://schemas.openxmlformats.org/officeDocument/2006/math">
                    <m:r>
                      <a:rPr lang="en-US" i="1" dirty="0" smtClean="0">
                        <a:latin typeface="Cambria Math" panose="02040503050406030204" pitchFamily="18" charset="0"/>
                      </a:rPr>
                      <m:t>𝑥</m:t>
                    </m:r>
                  </m:oMath>
                </a14:m>
                <a:r>
                  <a:rPr lang="en-US" dirty="0"/>
                  <a:t>, </a:t>
                </a:r>
                <a:endParaRPr lang="en-US" dirty="0" smtClean="0"/>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is strictly </a:t>
                </a:r>
                <a:r>
                  <a:rPr lang="en-US" dirty="0"/>
                  <a:t>greater than the key stored at </a:t>
                </a:r>
                <a14:m>
                  <m:oMath xmlns:m="http://schemas.openxmlformats.org/officeDocument/2006/math">
                    <m:r>
                      <a:rPr lang="en-US" i="1" dirty="0" smtClean="0">
                        <a:latin typeface="Cambria Math" panose="02040503050406030204" pitchFamily="18" charset="0"/>
                      </a:rPr>
                      <m:t>𝑥</m:t>
                    </m:r>
                  </m:oMath>
                </a14:m>
                <a:r>
                  <a:rPr lang="en-US" dirty="0" smtClean="0"/>
                  <a:t>, or</a:t>
                </a:r>
                <a:endParaRPr lang="en-US" dirty="0"/>
              </a:p>
              <a:p>
                <a:pPr>
                  <a:buFont typeface="+mj-lt"/>
                  <a:buAutoNum type="arabicPeriod"/>
                </a:pPr>
                <a14:m>
                  <m:oMath xmlns:m="http://schemas.openxmlformats.org/officeDocument/2006/math">
                    <m:r>
                      <a:rPr lang="en-US" i="1" dirty="0" smtClean="0">
                        <a:latin typeface="Cambria Math" panose="02040503050406030204" pitchFamily="18" charset="0"/>
                      </a:rPr>
                      <m:t>𝑘</m:t>
                    </m:r>
                  </m:oMath>
                </a14:m>
                <a:r>
                  <a:rPr lang="en-US" dirty="0" smtClean="0"/>
                  <a:t> is equal </a:t>
                </a:r>
                <a:r>
                  <a:rPr lang="en-US" dirty="0"/>
                  <a:t>to the key stored at </a:t>
                </a:r>
                <a14:m>
                  <m:oMath xmlns:m="http://schemas.openxmlformats.org/officeDocument/2006/math">
                    <m:r>
                      <a:rPr lang="en-US" i="1" dirty="0" smtClean="0">
                        <a:latin typeface="Cambria Math" panose="02040503050406030204" pitchFamily="18" charset="0"/>
                      </a:rPr>
                      <m:t>𝑥</m:t>
                    </m:r>
                  </m:oMath>
                </a14:m>
                <a:r>
                  <a:rPr lang="en-US" dirty="0"/>
                  <a:t>. </a:t>
                </a:r>
              </a:p>
              <a:p>
                <a:pPr marL="0" indent="0">
                  <a:buNone/>
                </a:pPr>
                <a:r>
                  <a:rPr lang="en-US" dirty="0" smtClean="0"/>
                  <a:t>These </a:t>
                </a:r>
                <a:r>
                  <a:rPr lang="en-US" dirty="0"/>
                  <a:t>cases are considered separately below.</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3"/>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605436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Q1: Prove the Key Property - </a:t>
            </a:r>
            <a:r>
              <a:rPr lang="en-US" dirty="0" smtClean="0"/>
              <a:t>Proof</a:t>
            </a:r>
            <a:endParaRPr lang="en-US" dirty="0"/>
          </a:p>
        </p:txBody>
      </p:sp>
      <p:sp>
        <p:nvSpPr>
          <p:cNvPr id="7" name="Content Placeholder 6"/>
          <p:cNvSpPr>
            <a:spLocks noGrp="1"/>
          </p:cNvSpPr>
          <p:nvPr>
            <p:ph type="body" idx="1"/>
          </p:nvPr>
        </p:nvSpPr>
        <p:spPr/>
        <p:txBody>
          <a:bodyPr/>
          <a:lstStyle/>
          <a:p>
            <a:pPr algn="l"/>
            <a:r>
              <a:rPr lang="en-US" sz="3200" dirty="0"/>
              <a:t>Work Area:</a:t>
            </a:r>
          </a:p>
        </p:txBody>
      </p:sp>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814729" y="2751138"/>
                <a:ext cx="7539562" cy="3109913"/>
              </a:xfrm>
            </p:spPr>
            <p:txBody>
              <a:bodyPr>
                <a:normAutofit fontScale="70000" lnSpcReduction="20000"/>
              </a:bodyPr>
              <a:lstStyle/>
              <a:p>
                <a:pPr marL="0" indent="0">
                  <a:buNone/>
                </a:pPr>
                <a:r>
                  <a:rPr lang="en-US" b="1" dirty="0" smtClean="0"/>
                  <a:t>Case 1: </a:t>
                </a:r>
                <a14:m>
                  <m:oMath xmlns:m="http://schemas.openxmlformats.org/officeDocument/2006/math">
                    <m:r>
                      <a:rPr lang="en-US" i="1" dirty="0" smtClean="0">
                        <a:latin typeface="Cambria Math" panose="02040503050406030204" pitchFamily="18" charset="0"/>
                      </a:rPr>
                      <m:t>𝑘</m:t>
                    </m:r>
                  </m:oMath>
                </a14:m>
                <a:r>
                  <a:rPr lang="en-US" dirty="0" smtClean="0"/>
                  <a:t> is </a:t>
                </a:r>
                <a:r>
                  <a:rPr lang="en-US" dirty="0"/>
                  <a:t>strictly less than the key stored at </a:t>
                </a:r>
                <a14:m>
                  <m:oMath xmlns:m="http://schemas.openxmlformats.org/officeDocument/2006/math">
                    <m:r>
                      <a:rPr lang="en-US" i="1" dirty="0" smtClean="0">
                        <a:latin typeface="Cambria Math" panose="02040503050406030204" pitchFamily="18" charset="0"/>
                      </a:rPr>
                      <m:t>𝑥</m:t>
                    </m:r>
                  </m:oMath>
                </a14:m>
                <a:r>
                  <a:rPr lang="en-US" dirty="0" smtClean="0"/>
                  <a:t>.</a:t>
                </a:r>
              </a:p>
              <a:p>
                <a:pPr marL="0" indent="0">
                  <a:buNone/>
                </a:pPr>
                <a:r>
                  <a:rPr lang="en-US" u="sng" dirty="0" smtClean="0"/>
                  <a:t>Does it terminate? </a:t>
                </a:r>
              </a:p>
              <a:p>
                <a:pPr>
                  <a:buFont typeface="+mj-lt"/>
                  <a:buAutoNum type="alphaLcParenR"/>
                </a:pPr>
                <a:r>
                  <a:rPr lang="en-US" dirty="0" smtClean="0"/>
                  <a:t>Test </a:t>
                </a:r>
                <a:r>
                  <a:rPr lang="en-US" dirty="0"/>
                  <a:t>at line 1 is </a:t>
                </a:r>
                <a:r>
                  <a:rPr lang="en-US" dirty="0" smtClean="0"/>
                  <a:t>checks </a:t>
                </a:r>
                <a:r>
                  <a:rPr lang="en-US" dirty="0"/>
                  <a:t>and </a:t>
                </a:r>
                <a:r>
                  <a:rPr lang="en-US" dirty="0" smtClean="0"/>
                  <a:t>passes. </a:t>
                </a:r>
              </a:p>
              <a:p>
                <a:pPr>
                  <a:buFont typeface="+mj-lt"/>
                  <a:buAutoNum type="alphaLcParenR"/>
                </a:pPr>
                <a:r>
                  <a:rPr lang="en-US" dirty="0" smtClean="0"/>
                  <a:t>Test at </a:t>
                </a:r>
                <a:r>
                  <a:rPr lang="en-US" dirty="0"/>
                  <a:t>line 2 passes as </a:t>
                </a:r>
                <a:r>
                  <a:rPr lang="en-US" dirty="0" smtClean="0"/>
                  <a:t>well</a:t>
                </a:r>
                <a:r>
                  <a:rPr lang="en-US" dirty="0"/>
                  <a:t> </a:t>
                </a:r>
                <a:r>
                  <a:rPr lang="en-US" dirty="0" smtClean="0"/>
                  <a:t>(since </a:t>
                </a:r>
                <a:r>
                  <a:rPr lang="en-US" dirty="0"/>
                  <a:t>x is a </a:t>
                </a:r>
                <a:r>
                  <a:rPr lang="en-US" dirty="0" smtClean="0"/>
                  <a:t>leaf).</a:t>
                </a:r>
              </a:p>
              <a:p>
                <a:pPr>
                  <a:buFont typeface="+mj-lt"/>
                  <a:buAutoNum type="alphaLcParenR"/>
                </a:pPr>
                <a:r>
                  <a:rPr lang="en-US" dirty="0" smtClean="0"/>
                  <a:t>Lines </a:t>
                </a:r>
                <a:r>
                  <a:rPr lang="en-US" dirty="0"/>
                  <a:t>3, 4, 5 and </a:t>
                </a:r>
                <a:r>
                  <a:rPr lang="en-US" dirty="0" smtClean="0"/>
                  <a:t>15 are executed and algorithm ends, </a:t>
                </a:r>
                <a:r>
                  <a:rPr lang="en-US" dirty="0"/>
                  <a:t>as required</a:t>
                </a:r>
                <a:r>
                  <a:rPr lang="en-US" dirty="0" smtClean="0"/>
                  <a:t>.</a:t>
                </a:r>
              </a:p>
              <a:p>
                <a:pPr marL="0" indent="0">
                  <a:buNone/>
                </a:pPr>
                <a:r>
                  <a:rPr lang="en-US" u="sng" dirty="0" smtClean="0"/>
                  <a:t>Do the properties </a:t>
                </a:r>
                <a:r>
                  <a:rPr lang="en-US" u="sng" dirty="0"/>
                  <a:t>hold </a:t>
                </a:r>
                <a:r>
                  <a:rPr lang="en-US" u="sng" dirty="0" smtClean="0"/>
                  <a:t>upon termination?</a:t>
                </a:r>
              </a:p>
              <a:p>
                <a:pPr marL="0" indent="0">
                  <a:buNone/>
                </a:pPr>
                <a:r>
                  <a:rPr lang="en-US" dirty="0" smtClean="0"/>
                  <a:t>Property i:</a:t>
                </a:r>
              </a:p>
              <a:p>
                <a:r>
                  <a:rPr lang="en-US" dirty="0" smtClean="0"/>
                  <a:t>Upon termination, a </a:t>
                </a:r>
                <a:r>
                  <a:rPr lang="en-US" dirty="0"/>
                  <a:t>new </a:t>
                </a:r>
                <a:r>
                  <a:rPr lang="en-US" dirty="0" smtClean="0"/>
                  <a:t>node, </a:t>
                </a:r>
                <a14:m>
                  <m:oMath xmlns:m="http://schemas.openxmlformats.org/officeDocument/2006/math">
                    <m:r>
                      <a:rPr lang="en-US" i="1" dirty="0" smtClean="0">
                        <a:latin typeface="Cambria Math" panose="02040503050406030204" pitchFamily="18" charset="0"/>
                      </a:rPr>
                      <m:t>𝑦</m:t>
                    </m:r>
                  </m:oMath>
                </a14:m>
                <a:r>
                  <a:rPr lang="en-US" dirty="0" smtClean="0"/>
                  <a:t>, </a:t>
                </a:r>
                <a:r>
                  <a:rPr lang="en-US" dirty="0"/>
                  <a:t>storing </a:t>
                </a:r>
                <a14:m>
                  <m:oMath xmlns:m="http://schemas.openxmlformats.org/officeDocument/2006/math">
                    <m:r>
                      <a:rPr lang="en-US" i="1" dirty="0" smtClean="0">
                        <a:latin typeface="Cambria Math" panose="02040503050406030204" pitchFamily="18" charset="0"/>
                      </a:rPr>
                      <m:t>𝑘</m:t>
                    </m:r>
                  </m:oMath>
                </a14:m>
                <a:r>
                  <a:rPr lang="en-US" dirty="0"/>
                  <a:t> and </a:t>
                </a:r>
                <a14:m>
                  <m:oMath xmlns:m="http://schemas.openxmlformats.org/officeDocument/2006/math">
                    <m:r>
                      <a:rPr lang="en-US" i="1" dirty="0" smtClean="0">
                        <a:latin typeface="Cambria Math" panose="02040503050406030204" pitchFamily="18" charset="0"/>
                      </a:rPr>
                      <m:t>𝑣</m:t>
                    </m:r>
                  </m:oMath>
                </a14:m>
                <a:r>
                  <a:rPr lang="en-US" dirty="0"/>
                  <a:t> should be added as the left child of </a:t>
                </a:r>
                <a14:m>
                  <m:oMath xmlns:m="http://schemas.openxmlformats.org/officeDocument/2006/math">
                    <m:r>
                      <a:rPr lang="en-US" i="1" dirty="0" smtClean="0">
                        <a:latin typeface="Cambria Math" panose="02040503050406030204" pitchFamily="18" charset="0"/>
                      </a:rPr>
                      <m:t>𝑥</m:t>
                    </m:r>
                  </m:oMath>
                </a14:m>
                <a:r>
                  <a:rPr lang="en-US" dirty="0" smtClean="0"/>
                  <a:t>.</a:t>
                </a:r>
              </a:p>
              <a:p>
                <a:r>
                  <a:rPr lang="en-US" dirty="0" smtClean="0"/>
                  <a:t>Since k </a:t>
                </a:r>
                <a:r>
                  <a:rPr lang="en-US" dirty="0"/>
                  <a:t>is strictly less than the key stored at x, and the BST Dictionary Invariant would </a:t>
                </a:r>
                <a:r>
                  <a:rPr lang="en-US" dirty="0" smtClean="0"/>
                  <a:t>be satisfied </a:t>
                </a:r>
                <a:r>
                  <a:rPr lang="en-US" dirty="0"/>
                  <a:t>if a node storing k and v was added to the subtree with root x, one can </a:t>
                </a:r>
                <a:r>
                  <a:rPr lang="en-US" dirty="0" smtClean="0"/>
                  <a:t>see by </a:t>
                </a:r>
                <a:r>
                  <a:rPr lang="en-US" dirty="0"/>
                  <a:t>inspection of the code (especially lines 3–5) that the BST Dictionary Invariant </a:t>
                </a:r>
                <a:r>
                  <a:rPr lang="en-US" dirty="0" smtClean="0"/>
                  <a:t>is satisfied</a:t>
                </a:r>
                <a:r>
                  <a:rPr lang="en-US" dirty="0"/>
                  <a:t>, again, when this execution of the algorithm ends. </a:t>
                </a:r>
                <a:endParaRPr lang="en-US" dirty="0" smtClean="0"/>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814729" y="2751138"/>
                <a:ext cx="7539562" cy="3109913"/>
              </a:xfrm>
              <a:blipFill>
                <a:blip r:embed="rId7"/>
                <a:stretch>
                  <a:fillRect/>
                </a:stretch>
              </a:blipFill>
            </p:spPr>
            <p:txBody>
              <a:bodyPr/>
              <a:lstStyle/>
              <a:p>
                <a:r>
                  <a:rPr lang="en-US">
                    <a:noFill/>
                  </a:rPr>
                  <a:t> </a:t>
                </a:r>
              </a:p>
            </p:txBody>
          </p:sp>
        </mc:Fallback>
      </mc:AlternateContent>
      <p:sp>
        <p:nvSpPr>
          <p:cNvPr id="11" name="Text Placeholder 10"/>
          <p:cNvSpPr>
            <a:spLocks noGrp="1"/>
          </p:cNvSpPr>
          <p:nvPr>
            <p:ph type="body" sz="quarter" idx="3"/>
          </p:nvPr>
        </p:nvSpPr>
        <p:spPr>
          <a:xfrm>
            <a:off x="8354291" y="2174875"/>
            <a:ext cx="3027707" cy="576262"/>
          </a:xfrm>
        </p:spPr>
        <p:txBody>
          <a:bodyPr/>
          <a:lstStyle/>
          <a:p>
            <a:pPr algn="l"/>
            <a:r>
              <a:rPr lang="en-US" sz="2400" dirty="0"/>
              <a:t>Proof outline:</a:t>
            </a:r>
          </a:p>
        </p:txBody>
      </p:sp>
      <p:sp>
        <p:nvSpPr>
          <p:cNvPr id="12" name="Content Placeholder 11"/>
          <p:cNvSpPr>
            <a:spLocks noGrp="1"/>
          </p:cNvSpPr>
          <p:nvPr>
            <p:ph sz="quarter" idx="4"/>
          </p:nvPr>
        </p:nvSpPr>
        <p:spPr>
          <a:xfrm>
            <a:off x="8296102" y="2751138"/>
            <a:ext cx="3085896" cy="3109913"/>
          </a:xfrm>
        </p:spPr>
        <p:txBody>
          <a:bodyPr>
            <a:normAutofit/>
          </a:bodyPr>
          <a:lstStyle/>
          <a:p>
            <a:pPr>
              <a:buFont typeface="Wingdings" panose="05000000000000000000" pitchFamily="2" charset="2"/>
              <a:buChar char="Ø"/>
            </a:pPr>
            <a:r>
              <a:rPr lang="en-US" dirty="0"/>
              <a:t>Basis</a:t>
            </a:r>
          </a:p>
          <a:p>
            <a:pPr>
              <a:buFont typeface="+mj-lt"/>
              <a:buAutoNum type="arabicPeriod" startAt="2"/>
            </a:pPr>
            <a:r>
              <a:rPr lang="en-US" dirty="0"/>
              <a:t>Inductive Step:</a:t>
            </a:r>
          </a:p>
          <a:p>
            <a:pPr lvl="1">
              <a:buFont typeface="Wingdings" panose="05000000000000000000" pitchFamily="2" charset="2"/>
              <a:buChar char="§"/>
            </a:pPr>
            <a:r>
              <a:rPr lang="en-US" dirty="0"/>
              <a:t>Inductive Hypothesis</a:t>
            </a:r>
          </a:p>
          <a:p>
            <a:pPr lvl="1">
              <a:buFont typeface="Wingdings" panose="05000000000000000000" pitchFamily="2" charset="2"/>
              <a:buChar char="§"/>
            </a:pPr>
            <a:r>
              <a:rPr lang="en-US" dirty="0"/>
              <a:t>Inductive Claim</a:t>
            </a:r>
          </a:p>
          <a:p>
            <a:pPr>
              <a:buAutoNum type="arabicPeriod" startAt="2"/>
            </a:pPr>
            <a:r>
              <a:rPr lang="en-US" dirty="0"/>
              <a:t>Proof Steps</a:t>
            </a:r>
          </a:p>
          <a:p>
            <a:pPr>
              <a:buAutoNum type="arabicPeriod" startAt="2"/>
            </a:pPr>
            <a:r>
              <a:rPr lang="en-US" dirty="0"/>
              <a:t>Proof Closure</a:t>
            </a:r>
          </a:p>
          <a:p>
            <a:pPr marL="0" indent="0">
              <a:buNone/>
            </a:pPr>
            <a:endParaRPr lang="en-US" dirty="0"/>
          </a:p>
        </p:txBody>
      </p:sp>
      <p:sp>
        <p:nvSpPr>
          <p:cNvPr id="4" name="Date Placeholder 3"/>
          <p:cNvSpPr>
            <a:spLocks noGrp="1"/>
          </p:cNvSpPr>
          <p:nvPr>
            <p:ph type="dt" sz="half" idx="10"/>
          </p:nvPr>
        </p:nvSpPr>
        <p:spPr/>
        <p:txBody>
          <a:bodyPr/>
          <a:lstStyle/>
          <a:p>
            <a:r>
              <a:rPr lang="en-US" smtClean="0"/>
              <a:t>5/29/2019</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71204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2678</TotalTime>
  <Words>3517</Words>
  <Application>Microsoft Office PowerPoint</Application>
  <PresentationFormat>Widescreen</PresentationFormat>
  <Paragraphs>465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Cambria Math</vt:lpstr>
      <vt:lpstr>Century Gothic</vt:lpstr>
      <vt:lpstr>Courier New</vt:lpstr>
      <vt:lpstr>Wingdings</vt:lpstr>
      <vt:lpstr>Wingdings 2</vt:lpstr>
      <vt:lpstr>Quotable</vt:lpstr>
      <vt:lpstr>CPSC331 - Spring 2019  Tutorial 12</vt:lpstr>
      <vt:lpstr>Q1: Prove the Key Property</vt:lpstr>
      <vt:lpstr>Q1: Prove the Key Property - Background</vt:lpstr>
      <vt:lpstr>Q1: Prove the Key Property - Background</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lpstr>Q1: Prove the Key Property - Proof</vt:lpstr>
    </vt:vector>
  </TitlesOfParts>
  <Company>Computer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CPSC331 - Spring 2019  Tutorial 04</dc:title>
  <dc:creator>Khobaib Zaamout</dc:creator>
  <cp:lastModifiedBy>Khobaib Zaamout</cp:lastModifiedBy>
  <cp:revision>112</cp:revision>
  <dcterms:created xsi:type="dcterms:W3CDTF">2019-05-12T19:34:36Z</dcterms:created>
  <dcterms:modified xsi:type="dcterms:W3CDTF">2019-05-29T17:31:53Z</dcterms:modified>
</cp:coreProperties>
</file>